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B1BF234B-F92F-4A44-A89F-8C39B5AE00EE}"/>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xmlns="" id="{A8988629-8892-4417-AED0-294F91FE34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xmlns="" id="{B3B543A9-70DE-4FCC-9F67-5D3D80A7C297}"/>
              </a:ext>
            </a:extLst>
          </p:cNvPr>
          <p:cNvSpPr>
            <a:spLocks noGrp="1"/>
          </p:cNvSpPr>
          <p:nvPr>
            <p:ph type="dt" sz="half" idx="10"/>
          </p:nvPr>
        </p:nvSpPr>
        <p:spPr/>
        <p:txBody>
          <a:bodyPr/>
          <a:lstStyle/>
          <a:p>
            <a:fld id="{AE9CF30E-9D70-42D4-A177-1DDA0B1146D5}" type="datetimeFigureOut">
              <a:rPr lang="es-ES" smtClean="0"/>
              <a:t>31/03/2022</a:t>
            </a:fld>
            <a:endParaRPr lang="es-ES"/>
          </a:p>
        </p:txBody>
      </p:sp>
      <p:sp>
        <p:nvSpPr>
          <p:cNvPr id="5" name="Marcador de pie de página 4">
            <a:extLst>
              <a:ext uri="{FF2B5EF4-FFF2-40B4-BE49-F238E27FC236}">
                <a16:creationId xmlns:a16="http://schemas.microsoft.com/office/drawing/2014/main" xmlns="" id="{55DBA4AA-3A30-46D2-A735-E47D30E6D5EA}"/>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xmlns="" id="{DF586AEE-5342-47D1-8C38-C8BD3C9A03EF}"/>
              </a:ext>
            </a:extLst>
          </p:cNvPr>
          <p:cNvSpPr>
            <a:spLocks noGrp="1"/>
          </p:cNvSpPr>
          <p:nvPr>
            <p:ph type="sldNum" sz="quarter" idx="12"/>
          </p:nvPr>
        </p:nvSpPr>
        <p:spPr/>
        <p:txBody>
          <a:bodyPr/>
          <a:lstStyle/>
          <a:p>
            <a:fld id="{06F00A1A-BB61-499E-B1A9-08B507DD673A}" type="slidenum">
              <a:rPr lang="es-ES" smtClean="0"/>
              <a:t>‹Nº›</a:t>
            </a:fld>
            <a:endParaRPr lang="es-ES"/>
          </a:p>
        </p:txBody>
      </p:sp>
    </p:spTree>
    <p:extLst>
      <p:ext uri="{BB962C8B-B14F-4D97-AF65-F5344CB8AC3E}">
        <p14:creationId xmlns:p14="http://schemas.microsoft.com/office/powerpoint/2010/main" val="517847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4F5D4AB0-497C-4EDD-B141-C3AF7E687586}"/>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xmlns="" id="{C4C04FB8-2C02-42FC-9225-D010F3AAD999}"/>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xmlns="" id="{036EDFE9-D5BD-4F0A-AD48-166BFB56C8B3}"/>
              </a:ext>
            </a:extLst>
          </p:cNvPr>
          <p:cNvSpPr>
            <a:spLocks noGrp="1"/>
          </p:cNvSpPr>
          <p:nvPr>
            <p:ph type="dt" sz="half" idx="10"/>
          </p:nvPr>
        </p:nvSpPr>
        <p:spPr/>
        <p:txBody>
          <a:bodyPr/>
          <a:lstStyle/>
          <a:p>
            <a:fld id="{AE9CF30E-9D70-42D4-A177-1DDA0B1146D5}" type="datetimeFigureOut">
              <a:rPr lang="es-ES" smtClean="0"/>
              <a:t>31/03/2022</a:t>
            </a:fld>
            <a:endParaRPr lang="es-ES"/>
          </a:p>
        </p:txBody>
      </p:sp>
      <p:sp>
        <p:nvSpPr>
          <p:cNvPr id="5" name="Marcador de pie de página 4">
            <a:extLst>
              <a:ext uri="{FF2B5EF4-FFF2-40B4-BE49-F238E27FC236}">
                <a16:creationId xmlns:a16="http://schemas.microsoft.com/office/drawing/2014/main" xmlns="" id="{042510E0-7199-4C80-9393-0472C51CF408}"/>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xmlns="" id="{0386CE95-18BA-41DF-9D0F-29D66D0915F4}"/>
              </a:ext>
            </a:extLst>
          </p:cNvPr>
          <p:cNvSpPr>
            <a:spLocks noGrp="1"/>
          </p:cNvSpPr>
          <p:nvPr>
            <p:ph type="sldNum" sz="quarter" idx="12"/>
          </p:nvPr>
        </p:nvSpPr>
        <p:spPr/>
        <p:txBody>
          <a:bodyPr/>
          <a:lstStyle/>
          <a:p>
            <a:fld id="{06F00A1A-BB61-499E-B1A9-08B507DD673A}" type="slidenum">
              <a:rPr lang="es-ES" smtClean="0"/>
              <a:t>‹Nº›</a:t>
            </a:fld>
            <a:endParaRPr lang="es-ES"/>
          </a:p>
        </p:txBody>
      </p:sp>
    </p:spTree>
    <p:extLst>
      <p:ext uri="{BB962C8B-B14F-4D97-AF65-F5344CB8AC3E}">
        <p14:creationId xmlns:p14="http://schemas.microsoft.com/office/powerpoint/2010/main" val="4003568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xmlns="" id="{75E332FB-FB8D-44B5-8B97-B1A4F5EFD279}"/>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xmlns="" id="{5CC500A9-A6D3-4729-958F-0CD10BCECF86}"/>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xmlns="" id="{2C73A95F-768A-4DA4-B570-E2E3F986C0E6}"/>
              </a:ext>
            </a:extLst>
          </p:cNvPr>
          <p:cNvSpPr>
            <a:spLocks noGrp="1"/>
          </p:cNvSpPr>
          <p:nvPr>
            <p:ph type="dt" sz="half" idx="10"/>
          </p:nvPr>
        </p:nvSpPr>
        <p:spPr/>
        <p:txBody>
          <a:bodyPr/>
          <a:lstStyle/>
          <a:p>
            <a:fld id="{AE9CF30E-9D70-42D4-A177-1DDA0B1146D5}" type="datetimeFigureOut">
              <a:rPr lang="es-ES" smtClean="0"/>
              <a:t>31/03/2022</a:t>
            </a:fld>
            <a:endParaRPr lang="es-ES"/>
          </a:p>
        </p:txBody>
      </p:sp>
      <p:sp>
        <p:nvSpPr>
          <p:cNvPr id="5" name="Marcador de pie de página 4">
            <a:extLst>
              <a:ext uri="{FF2B5EF4-FFF2-40B4-BE49-F238E27FC236}">
                <a16:creationId xmlns:a16="http://schemas.microsoft.com/office/drawing/2014/main" xmlns="" id="{EB27807E-2AA5-4A95-A2DC-1DF543F13737}"/>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xmlns="" id="{861E649B-5869-4747-AB67-C879849E0466}"/>
              </a:ext>
            </a:extLst>
          </p:cNvPr>
          <p:cNvSpPr>
            <a:spLocks noGrp="1"/>
          </p:cNvSpPr>
          <p:nvPr>
            <p:ph type="sldNum" sz="quarter" idx="12"/>
          </p:nvPr>
        </p:nvSpPr>
        <p:spPr/>
        <p:txBody>
          <a:bodyPr/>
          <a:lstStyle/>
          <a:p>
            <a:fld id="{06F00A1A-BB61-499E-B1A9-08B507DD673A}" type="slidenum">
              <a:rPr lang="es-ES" smtClean="0"/>
              <a:t>‹Nº›</a:t>
            </a:fld>
            <a:endParaRPr lang="es-ES"/>
          </a:p>
        </p:txBody>
      </p:sp>
    </p:spTree>
    <p:extLst>
      <p:ext uri="{BB962C8B-B14F-4D97-AF65-F5344CB8AC3E}">
        <p14:creationId xmlns:p14="http://schemas.microsoft.com/office/powerpoint/2010/main" val="3050008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B01ADE1A-6930-4959-9F03-4ABDEED236F0}"/>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xmlns="" id="{755A476C-A8C1-4C97-828C-2179C2151599}"/>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xmlns="" id="{F7E74550-F32A-4352-A6FE-D2243965D326}"/>
              </a:ext>
            </a:extLst>
          </p:cNvPr>
          <p:cNvSpPr>
            <a:spLocks noGrp="1"/>
          </p:cNvSpPr>
          <p:nvPr>
            <p:ph type="dt" sz="half" idx="10"/>
          </p:nvPr>
        </p:nvSpPr>
        <p:spPr/>
        <p:txBody>
          <a:bodyPr/>
          <a:lstStyle/>
          <a:p>
            <a:fld id="{AE9CF30E-9D70-42D4-A177-1DDA0B1146D5}" type="datetimeFigureOut">
              <a:rPr lang="es-ES" smtClean="0"/>
              <a:t>31/03/2022</a:t>
            </a:fld>
            <a:endParaRPr lang="es-ES"/>
          </a:p>
        </p:txBody>
      </p:sp>
      <p:sp>
        <p:nvSpPr>
          <p:cNvPr id="5" name="Marcador de pie de página 4">
            <a:extLst>
              <a:ext uri="{FF2B5EF4-FFF2-40B4-BE49-F238E27FC236}">
                <a16:creationId xmlns:a16="http://schemas.microsoft.com/office/drawing/2014/main" xmlns="" id="{E6946CDC-1F0E-43F5-BF8A-9AD21D2BA8E5}"/>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xmlns="" id="{B4FCC4DB-1CD6-4204-85D9-7B3261AE99DD}"/>
              </a:ext>
            </a:extLst>
          </p:cNvPr>
          <p:cNvSpPr>
            <a:spLocks noGrp="1"/>
          </p:cNvSpPr>
          <p:nvPr>
            <p:ph type="sldNum" sz="quarter" idx="12"/>
          </p:nvPr>
        </p:nvSpPr>
        <p:spPr/>
        <p:txBody>
          <a:bodyPr/>
          <a:lstStyle/>
          <a:p>
            <a:fld id="{06F00A1A-BB61-499E-B1A9-08B507DD673A}" type="slidenum">
              <a:rPr lang="es-ES" smtClean="0"/>
              <a:t>‹Nº›</a:t>
            </a:fld>
            <a:endParaRPr lang="es-ES"/>
          </a:p>
        </p:txBody>
      </p:sp>
    </p:spTree>
    <p:extLst>
      <p:ext uri="{BB962C8B-B14F-4D97-AF65-F5344CB8AC3E}">
        <p14:creationId xmlns:p14="http://schemas.microsoft.com/office/powerpoint/2010/main" val="1341945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E7C7E0BA-C6E2-4454-995E-4F74F07A516A}"/>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xmlns="" id="{45C86751-3B8F-404D-ACEC-338CBF3941D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xmlns="" id="{E6CFF4EE-33D5-4679-BCCF-104C57CCF7B0}"/>
              </a:ext>
            </a:extLst>
          </p:cNvPr>
          <p:cNvSpPr>
            <a:spLocks noGrp="1"/>
          </p:cNvSpPr>
          <p:nvPr>
            <p:ph type="dt" sz="half" idx="10"/>
          </p:nvPr>
        </p:nvSpPr>
        <p:spPr/>
        <p:txBody>
          <a:bodyPr/>
          <a:lstStyle/>
          <a:p>
            <a:fld id="{AE9CF30E-9D70-42D4-A177-1DDA0B1146D5}" type="datetimeFigureOut">
              <a:rPr lang="es-ES" smtClean="0"/>
              <a:t>31/03/2022</a:t>
            </a:fld>
            <a:endParaRPr lang="es-ES"/>
          </a:p>
        </p:txBody>
      </p:sp>
      <p:sp>
        <p:nvSpPr>
          <p:cNvPr id="5" name="Marcador de pie de página 4">
            <a:extLst>
              <a:ext uri="{FF2B5EF4-FFF2-40B4-BE49-F238E27FC236}">
                <a16:creationId xmlns:a16="http://schemas.microsoft.com/office/drawing/2014/main" xmlns="" id="{CD51D632-5511-46DC-8F6C-A7D72A1C6C87}"/>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xmlns="" id="{24CD0B9B-F120-4607-A51D-C6726F7925D2}"/>
              </a:ext>
            </a:extLst>
          </p:cNvPr>
          <p:cNvSpPr>
            <a:spLocks noGrp="1"/>
          </p:cNvSpPr>
          <p:nvPr>
            <p:ph type="sldNum" sz="quarter" idx="12"/>
          </p:nvPr>
        </p:nvSpPr>
        <p:spPr/>
        <p:txBody>
          <a:bodyPr/>
          <a:lstStyle/>
          <a:p>
            <a:fld id="{06F00A1A-BB61-499E-B1A9-08B507DD673A}" type="slidenum">
              <a:rPr lang="es-ES" smtClean="0"/>
              <a:t>‹Nº›</a:t>
            </a:fld>
            <a:endParaRPr lang="es-ES"/>
          </a:p>
        </p:txBody>
      </p:sp>
    </p:spTree>
    <p:extLst>
      <p:ext uri="{BB962C8B-B14F-4D97-AF65-F5344CB8AC3E}">
        <p14:creationId xmlns:p14="http://schemas.microsoft.com/office/powerpoint/2010/main" val="1084180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9418FFBC-C80C-4638-B836-61A0EF2D7B6D}"/>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xmlns="" id="{2DCB2877-2283-49FB-AEFB-B0407296D4AD}"/>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xmlns="" id="{FC165CED-B2AD-4A00-BA6F-906B9C7B3C94}"/>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xmlns="" id="{187CF2D1-F262-4A25-A267-08EC37FD598B}"/>
              </a:ext>
            </a:extLst>
          </p:cNvPr>
          <p:cNvSpPr>
            <a:spLocks noGrp="1"/>
          </p:cNvSpPr>
          <p:nvPr>
            <p:ph type="dt" sz="half" idx="10"/>
          </p:nvPr>
        </p:nvSpPr>
        <p:spPr/>
        <p:txBody>
          <a:bodyPr/>
          <a:lstStyle/>
          <a:p>
            <a:fld id="{AE9CF30E-9D70-42D4-A177-1DDA0B1146D5}" type="datetimeFigureOut">
              <a:rPr lang="es-ES" smtClean="0"/>
              <a:t>31/03/2022</a:t>
            </a:fld>
            <a:endParaRPr lang="es-ES"/>
          </a:p>
        </p:txBody>
      </p:sp>
      <p:sp>
        <p:nvSpPr>
          <p:cNvPr id="6" name="Marcador de pie de página 5">
            <a:extLst>
              <a:ext uri="{FF2B5EF4-FFF2-40B4-BE49-F238E27FC236}">
                <a16:creationId xmlns:a16="http://schemas.microsoft.com/office/drawing/2014/main" xmlns="" id="{0DC49BAD-716E-4109-B4B4-E7882889A23F}"/>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xmlns="" id="{658434AD-E89A-41ED-AE08-9A2CDE5ED0F4}"/>
              </a:ext>
            </a:extLst>
          </p:cNvPr>
          <p:cNvSpPr>
            <a:spLocks noGrp="1"/>
          </p:cNvSpPr>
          <p:nvPr>
            <p:ph type="sldNum" sz="quarter" idx="12"/>
          </p:nvPr>
        </p:nvSpPr>
        <p:spPr/>
        <p:txBody>
          <a:bodyPr/>
          <a:lstStyle/>
          <a:p>
            <a:fld id="{06F00A1A-BB61-499E-B1A9-08B507DD673A}" type="slidenum">
              <a:rPr lang="es-ES" smtClean="0"/>
              <a:t>‹Nº›</a:t>
            </a:fld>
            <a:endParaRPr lang="es-ES"/>
          </a:p>
        </p:txBody>
      </p:sp>
    </p:spTree>
    <p:extLst>
      <p:ext uri="{BB962C8B-B14F-4D97-AF65-F5344CB8AC3E}">
        <p14:creationId xmlns:p14="http://schemas.microsoft.com/office/powerpoint/2010/main" val="24472964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3EFB5AB9-07A5-4632-843A-C1B4C32CCD26}"/>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xmlns="" id="{3B343872-C69F-450A-B5A1-EC6E5A98C03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xmlns="" id="{9B746FDE-7EED-40B7-91EA-6655573CE96B}"/>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xmlns="" id="{8167364A-FE4B-46FC-A196-F73B3617AF7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xmlns="" id="{4F132427-3484-4DD0-80FF-866466B9712E}"/>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xmlns="" id="{C26F767B-020A-44BF-A48D-283AF4B26DAF}"/>
              </a:ext>
            </a:extLst>
          </p:cNvPr>
          <p:cNvSpPr>
            <a:spLocks noGrp="1"/>
          </p:cNvSpPr>
          <p:nvPr>
            <p:ph type="dt" sz="half" idx="10"/>
          </p:nvPr>
        </p:nvSpPr>
        <p:spPr/>
        <p:txBody>
          <a:bodyPr/>
          <a:lstStyle/>
          <a:p>
            <a:fld id="{AE9CF30E-9D70-42D4-A177-1DDA0B1146D5}" type="datetimeFigureOut">
              <a:rPr lang="es-ES" smtClean="0"/>
              <a:t>31/03/2022</a:t>
            </a:fld>
            <a:endParaRPr lang="es-ES"/>
          </a:p>
        </p:txBody>
      </p:sp>
      <p:sp>
        <p:nvSpPr>
          <p:cNvPr id="8" name="Marcador de pie de página 7">
            <a:extLst>
              <a:ext uri="{FF2B5EF4-FFF2-40B4-BE49-F238E27FC236}">
                <a16:creationId xmlns:a16="http://schemas.microsoft.com/office/drawing/2014/main" xmlns="" id="{ADB9D119-392C-4BFD-BFCB-5350469766BB}"/>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xmlns="" id="{6796A4AE-D933-4CA5-BD34-8446DDDBDC37}"/>
              </a:ext>
            </a:extLst>
          </p:cNvPr>
          <p:cNvSpPr>
            <a:spLocks noGrp="1"/>
          </p:cNvSpPr>
          <p:nvPr>
            <p:ph type="sldNum" sz="quarter" idx="12"/>
          </p:nvPr>
        </p:nvSpPr>
        <p:spPr/>
        <p:txBody>
          <a:bodyPr/>
          <a:lstStyle/>
          <a:p>
            <a:fld id="{06F00A1A-BB61-499E-B1A9-08B507DD673A}" type="slidenum">
              <a:rPr lang="es-ES" smtClean="0"/>
              <a:t>‹Nº›</a:t>
            </a:fld>
            <a:endParaRPr lang="es-ES"/>
          </a:p>
        </p:txBody>
      </p:sp>
    </p:spTree>
    <p:extLst>
      <p:ext uri="{BB962C8B-B14F-4D97-AF65-F5344CB8AC3E}">
        <p14:creationId xmlns:p14="http://schemas.microsoft.com/office/powerpoint/2010/main" val="1467857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4AAB10DB-12CD-459C-9969-73D7B70F31B7}"/>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xmlns="" id="{D104CDE4-5D09-4B32-8B1E-C579EEC3F2B5}"/>
              </a:ext>
            </a:extLst>
          </p:cNvPr>
          <p:cNvSpPr>
            <a:spLocks noGrp="1"/>
          </p:cNvSpPr>
          <p:nvPr>
            <p:ph type="dt" sz="half" idx="10"/>
          </p:nvPr>
        </p:nvSpPr>
        <p:spPr/>
        <p:txBody>
          <a:bodyPr/>
          <a:lstStyle/>
          <a:p>
            <a:fld id="{AE9CF30E-9D70-42D4-A177-1DDA0B1146D5}" type="datetimeFigureOut">
              <a:rPr lang="es-ES" smtClean="0"/>
              <a:t>31/03/2022</a:t>
            </a:fld>
            <a:endParaRPr lang="es-ES"/>
          </a:p>
        </p:txBody>
      </p:sp>
      <p:sp>
        <p:nvSpPr>
          <p:cNvPr id="4" name="Marcador de pie de página 3">
            <a:extLst>
              <a:ext uri="{FF2B5EF4-FFF2-40B4-BE49-F238E27FC236}">
                <a16:creationId xmlns:a16="http://schemas.microsoft.com/office/drawing/2014/main" xmlns="" id="{BF09F96E-1CC6-43E9-A32A-63181FF805A8}"/>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xmlns="" id="{25248961-D008-46B2-8C36-F76859A5665F}"/>
              </a:ext>
            </a:extLst>
          </p:cNvPr>
          <p:cNvSpPr>
            <a:spLocks noGrp="1"/>
          </p:cNvSpPr>
          <p:nvPr>
            <p:ph type="sldNum" sz="quarter" idx="12"/>
          </p:nvPr>
        </p:nvSpPr>
        <p:spPr/>
        <p:txBody>
          <a:bodyPr/>
          <a:lstStyle/>
          <a:p>
            <a:fld id="{06F00A1A-BB61-499E-B1A9-08B507DD673A}" type="slidenum">
              <a:rPr lang="es-ES" smtClean="0"/>
              <a:t>‹Nº›</a:t>
            </a:fld>
            <a:endParaRPr lang="es-ES"/>
          </a:p>
        </p:txBody>
      </p:sp>
    </p:spTree>
    <p:extLst>
      <p:ext uri="{BB962C8B-B14F-4D97-AF65-F5344CB8AC3E}">
        <p14:creationId xmlns:p14="http://schemas.microsoft.com/office/powerpoint/2010/main" val="28971294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xmlns="" id="{A76BDD2F-8AE3-4BAE-9694-FA538097E904}"/>
              </a:ext>
            </a:extLst>
          </p:cNvPr>
          <p:cNvSpPr>
            <a:spLocks noGrp="1"/>
          </p:cNvSpPr>
          <p:nvPr>
            <p:ph type="dt" sz="half" idx="10"/>
          </p:nvPr>
        </p:nvSpPr>
        <p:spPr/>
        <p:txBody>
          <a:bodyPr/>
          <a:lstStyle/>
          <a:p>
            <a:fld id="{AE9CF30E-9D70-42D4-A177-1DDA0B1146D5}" type="datetimeFigureOut">
              <a:rPr lang="es-ES" smtClean="0"/>
              <a:t>31/03/2022</a:t>
            </a:fld>
            <a:endParaRPr lang="es-ES"/>
          </a:p>
        </p:txBody>
      </p:sp>
      <p:sp>
        <p:nvSpPr>
          <p:cNvPr id="3" name="Marcador de pie de página 2">
            <a:extLst>
              <a:ext uri="{FF2B5EF4-FFF2-40B4-BE49-F238E27FC236}">
                <a16:creationId xmlns:a16="http://schemas.microsoft.com/office/drawing/2014/main" xmlns="" id="{393812EF-3E0B-4B86-A3C8-7BB631B333A9}"/>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xmlns="" id="{2001A70D-D776-4211-8CA5-EDB74B9FD422}"/>
              </a:ext>
            </a:extLst>
          </p:cNvPr>
          <p:cNvSpPr>
            <a:spLocks noGrp="1"/>
          </p:cNvSpPr>
          <p:nvPr>
            <p:ph type="sldNum" sz="quarter" idx="12"/>
          </p:nvPr>
        </p:nvSpPr>
        <p:spPr/>
        <p:txBody>
          <a:bodyPr/>
          <a:lstStyle/>
          <a:p>
            <a:fld id="{06F00A1A-BB61-499E-B1A9-08B507DD673A}" type="slidenum">
              <a:rPr lang="es-ES" smtClean="0"/>
              <a:t>‹Nº›</a:t>
            </a:fld>
            <a:endParaRPr lang="es-ES"/>
          </a:p>
        </p:txBody>
      </p:sp>
    </p:spTree>
    <p:extLst>
      <p:ext uri="{BB962C8B-B14F-4D97-AF65-F5344CB8AC3E}">
        <p14:creationId xmlns:p14="http://schemas.microsoft.com/office/powerpoint/2010/main" val="648154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04D14677-9240-44D6-B5A7-F808CF124B20}"/>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xmlns="" id="{78564F51-695A-4471-8461-EE3F8F5E337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xmlns="" id="{03FC6520-2692-445E-AE1E-01BDA0A02E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xmlns="" id="{E1181EF0-4AA4-4875-BE24-6654D77EA171}"/>
              </a:ext>
            </a:extLst>
          </p:cNvPr>
          <p:cNvSpPr>
            <a:spLocks noGrp="1"/>
          </p:cNvSpPr>
          <p:nvPr>
            <p:ph type="dt" sz="half" idx="10"/>
          </p:nvPr>
        </p:nvSpPr>
        <p:spPr/>
        <p:txBody>
          <a:bodyPr/>
          <a:lstStyle/>
          <a:p>
            <a:fld id="{AE9CF30E-9D70-42D4-A177-1DDA0B1146D5}" type="datetimeFigureOut">
              <a:rPr lang="es-ES" smtClean="0"/>
              <a:t>31/03/2022</a:t>
            </a:fld>
            <a:endParaRPr lang="es-ES"/>
          </a:p>
        </p:txBody>
      </p:sp>
      <p:sp>
        <p:nvSpPr>
          <p:cNvPr id="6" name="Marcador de pie de página 5">
            <a:extLst>
              <a:ext uri="{FF2B5EF4-FFF2-40B4-BE49-F238E27FC236}">
                <a16:creationId xmlns:a16="http://schemas.microsoft.com/office/drawing/2014/main" xmlns="" id="{F3E483CA-F5E9-46AD-B9F0-C818DAF97C67}"/>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xmlns="" id="{92D42454-7013-43D0-87C4-5F48E45094B0}"/>
              </a:ext>
            </a:extLst>
          </p:cNvPr>
          <p:cNvSpPr>
            <a:spLocks noGrp="1"/>
          </p:cNvSpPr>
          <p:nvPr>
            <p:ph type="sldNum" sz="quarter" idx="12"/>
          </p:nvPr>
        </p:nvSpPr>
        <p:spPr/>
        <p:txBody>
          <a:bodyPr/>
          <a:lstStyle/>
          <a:p>
            <a:fld id="{06F00A1A-BB61-499E-B1A9-08B507DD673A}" type="slidenum">
              <a:rPr lang="es-ES" smtClean="0"/>
              <a:t>‹Nº›</a:t>
            </a:fld>
            <a:endParaRPr lang="es-ES"/>
          </a:p>
        </p:txBody>
      </p:sp>
    </p:spTree>
    <p:extLst>
      <p:ext uri="{BB962C8B-B14F-4D97-AF65-F5344CB8AC3E}">
        <p14:creationId xmlns:p14="http://schemas.microsoft.com/office/powerpoint/2010/main" val="1975588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0B1AE745-3416-41E6-B90F-318E36F995C2}"/>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xmlns="" id="{18D05007-937F-4DA8-B37B-C5BB58461F1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xmlns="" id="{C34CB39B-705F-41D8-AEE6-A5954921AF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xmlns="" id="{816914C2-BAC5-4FF7-896F-4F1FBEA9D287}"/>
              </a:ext>
            </a:extLst>
          </p:cNvPr>
          <p:cNvSpPr>
            <a:spLocks noGrp="1"/>
          </p:cNvSpPr>
          <p:nvPr>
            <p:ph type="dt" sz="half" idx="10"/>
          </p:nvPr>
        </p:nvSpPr>
        <p:spPr/>
        <p:txBody>
          <a:bodyPr/>
          <a:lstStyle/>
          <a:p>
            <a:fld id="{AE9CF30E-9D70-42D4-A177-1DDA0B1146D5}" type="datetimeFigureOut">
              <a:rPr lang="es-ES" smtClean="0"/>
              <a:t>31/03/2022</a:t>
            </a:fld>
            <a:endParaRPr lang="es-ES"/>
          </a:p>
        </p:txBody>
      </p:sp>
      <p:sp>
        <p:nvSpPr>
          <p:cNvPr id="6" name="Marcador de pie de página 5">
            <a:extLst>
              <a:ext uri="{FF2B5EF4-FFF2-40B4-BE49-F238E27FC236}">
                <a16:creationId xmlns:a16="http://schemas.microsoft.com/office/drawing/2014/main" xmlns="" id="{9766E603-2627-4468-8AC3-D7BA4CC81E29}"/>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xmlns="" id="{CE3A2380-207E-43DB-96EC-0EC46F28E424}"/>
              </a:ext>
            </a:extLst>
          </p:cNvPr>
          <p:cNvSpPr>
            <a:spLocks noGrp="1"/>
          </p:cNvSpPr>
          <p:nvPr>
            <p:ph type="sldNum" sz="quarter" idx="12"/>
          </p:nvPr>
        </p:nvSpPr>
        <p:spPr/>
        <p:txBody>
          <a:bodyPr/>
          <a:lstStyle/>
          <a:p>
            <a:fld id="{06F00A1A-BB61-499E-B1A9-08B507DD673A}" type="slidenum">
              <a:rPr lang="es-ES" smtClean="0"/>
              <a:t>‹Nº›</a:t>
            </a:fld>
            <a:endParaRPr lang="es-ES"/>
          </a:p>
        </p:txBody>
      </p:sp>
    </p:spTree>
    <p:extLst>
      <p:ext uri="{BB962C8B-B14F-4D97-AF65-F5344CB8AC3E}">
        <p14:creationId xmlns:p14="http://schemas.microsoft.com/office/powerpoint/2010/main" val="2720358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xmlns="" id="{94E92812-5334-400F-ADF0-63A0855DAA8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xmlns="" id="{2FA7C17E-CA9F-41D3-9569-E5B0295F45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xmlns="" id="{039965B9-5CEF-4052-B730-804A74B1C97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9CF30E-9D70-42D4-A177-1DDA0B1146D5}" type="datetimeFigureOut">
              <a:rPr lang="es-ES" smtClean="0"/>
              <a:t>31/03/2022</a:t>
            </a:fld>
            <a:endParaRPr lang="es-ES"/>
          </a:p>
        </p:txBody>
      </p:sp>
      <p:sp>
        <p:nvSpPr>
          <p:cNvPr id="5" name="Marcador de pie de página 4">
            <a:extLst>
              <a:ext uri="{FF2B5EF4-FFF2-40B4-BE49-F238E27FC236}">
                <a16:creationId xmlns:a16="http://schemas.microsoft.com/office/drawing/2014/main" xmlns="" id="{CA7A3F8F-36A9-465B-90CE-F52F861960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a:extLst>
              <a:ext uri="{FF2B5EF4-FFF2-40B4-BE49-F238E27FC236}">
                <a16:creationId xmlns:a16="http://schemas.microsoft.com/office/drawing/2014/main" xmlns="" id="{C6760285-798D-4BAD-8D1B-BDECA3B8AB6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F00A1A-BB61-499E-B1A9-08B507DD673A}" type="slidenum">
              <a:rPr lang="es-ES" smtClean="0"/>
              <a:t>‹Nº›</a:t>
            </a:fld>
            <a:endParaRPr lang="es-ES"/>
          </a:p>
        </p:txBody>
      </p:sp>
    </p:spTree>
    <p:extLst>
      <p:ext uri="{BB962C8B-B14F-4D97-AF65-F5344CB8AC3E}">
        <p14:creationId xmlns:p14="http://schemas.microsoft.com/office/powerpoint/2010/main" val="15123839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xmlns="" id="{B9D7E975-9161-4F2D-AC53-69E1912F6B5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agen 3" descr="Logotipo, nombre de la empresa&#10;&#10;Descripción generada automáticamente">
            <a:extLst>
              <a:ext uri="{FF2B5EF4-FFF2-40B4-BE49-F238E27FC236}">
                <a16:creationId xmlns:a16="http://schemas.microsoft.com/office/drawing/2014/main" xmlns="" id="{65738757-2063-4ED4-8762-72F1E147A27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5959" y="3332072"/>
            <a:ext cx="2361481" cy="2644859"/>
          </a:xfrm>
          <a:prstGeom prst="rect">
            <a:avLst/>
          </a:prstGeom>
        </p:spPr>
      </p:pic>
      <p:pic>
        <p:nvPicPr>
          <p:cNvPr id="5" name="Imagen 4" descr="Un letrero de color negro&#10;&#10;Descripción generada automáticamente con confianza media">
            <a:extLst>
              <a:ext uri="{FF2B5EF4-FFF2-40B4-BE49-F238E27FC236}">
                <a16:creationId xmlns:a16="http://schemas.microsoft.com/office/drawing/2014/main" xmlns="" id="{2524764D-5AF4-49B4-ADE4-B840188B126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7634" y="1308441"/>
            <a:ext cx="3869722" cy="1596259"/>
          </a:xfrm>
          <a:prstGeom prst="rect">
            <a:avLst/>
          </a:prstGeom>
        </p:spPr>
      </p:pic>
      <p:sp>
        <p:nvSpPr>
          <p:cNvPr id="22" name="Right Triangle 21">
            <a:extLst>
              <a:ext uri="{FF2B5EF4-FFF2-40B4-BE49-F238E27FC236}">
                <a16:creationId xmlns:a16="http://schemas.microsoft.com/office/drawing/2014/main" xmlns="" id="{827DC2C4-B485-428A-BF4A-472D2967F47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xmlns="" id="{463E6235-1649-4B47-9862-4026FC473B6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964989" y="623275"/>
            <a:ext cx="6581837"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xmlns="" id="{FE673358-9ED4-4713-A39D-B93E6D813544}"/>
              </a:ext>
            </a:extLst>
          </p:cNvPr>
          <p:cNvSpPr>
            <a:spLocks noGrp="1"/>
          </p:cNvSpPr>
          <p:nvPr>
            <p:ph type="ctrTitle"/>
          </p:nvPr>
        </p:nvSpPr>
        <p:spPr>
          <a:xfrm>
            <a:off x="5353306" y="1371017"/>
            <a:ext cx="5799947" cy="3794233"/>
          </a:xfrm>
        </p:spPr>
        <p:txBody>
          <a:bodyPr anchor="b">
            <a:normAutofit/>
          </a:bodyPr>
          <a:lstStyle/>
          <a:p>
            <a:r>
              <a:rPr lang="es-ES" sz="3800" b="1" u="sng" dirty="0">
                <a:latin typeface="+mn-lt"/>
                <a:cs typeface="Times New Roman" panose="02020603050405020304" pitchFamily="18" charset="0"/>
              </a:rPr>
              <a:t>RÉGIMEN DE LOS ADMINISTRADORES EN SEGURIDAD SOCIAL E INCOMPATIBILIDAD CON LA JUBILACIÓN CON CARÁCTER GENERAL PARA ESTOS</a:t>
            </a:r>
            <a:endParaRPr lang="es-ES" sz="3800" dirty="0"/>
          </a:p>
        </p:txBody>
      </p:sp>
    </p:spTree>
    <p:extLst>
      <p:ext uri="{BB962C8B-B14F-4D97-AF65-F5344CB8AC3E}">
        <p14:creationId xmlns:p14="http://schemas.microsoft.com/office/powerpoint/2010/main" val="3846433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xmlns=""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Marcador de contenido 2">
            <a:extLst>
              <a:ext uri="{FF2B5EF4-FFF2-40B4-BE49-F238E27FC236}">
                <a16:creationId xmlns:a16="http://schemas.microsoft.com/office/drawing/2014/main" xmlns="" id="{F4139179-F311-41ED-B193-929FB0AB6F7B}"/>
              </a:ext>
            </a:extLst>
          </p:cNvPr>
          <p:cNvSpPr>
            <a:spLocks noGrp="1"/>
          </p:cNvSpPr>
          <p:nvPr>
            <p:ph idx="1"/>
          </p:nvPr>
        </p:nvSpPr>
        <p:spPr>
          <a:xfrm>
            <a:off x="670705" y="2310094"/>
            <a:ext cx="10905066" cy="4393982"/>
          </a:xfrm>
        </p:spPr>
        <p:txBody>
          <a:bodyPr>
            <a:normAutofit/>
          </a:bodyPr>
          <a:lstStyle/>
          <a:p>
            <a:pPr algn="just">
              <a:spcAft>
                <a:spcPts val="1000"/>
              </a:spcAft>
            </a:pPr>
            <a:endParaRPr lang="es-ES" sz="1800" b="1" dirty="0"/>
          </a:p>
          <a:p>
            <a:pPr algn="just">
              <a:spcAft>
                <a:spcPts val="1000"/>
              </a:spcAft>
            </a:pPr>
            <a:r>
              <a:rPr lang="es-ES" sz="2400" b="1" dirty="0"/>
              <a:t>En principio, es incompatible la jubilación y el ser Administrador de una Sociedad Mercantil.</a:t>
            </a:r>
          </a:p>
          <a:p>
            <a:pPr algn="just">
              <a:spcAft>
                <a:spcPts val="1000"/>
              </a:spcAft>
            </a:pPr>
            <a:r>
              <a:rPr lang="es-ES" sz="2400" b="1" dirty="0"/>
              <a:t>Quienes ejerzan las funciones de la dirección y gerencia que conlleva el desempeño del cargo de Administrador, o presten sus servicios para una Sociedad Mercantil de la que posean el control efectivo directo o indirecto tienen que estar dados de alta en el régimen especial de trabajadores por cuenta ajena.</a:t>
            </a:r>
          </a:p>
        </p:txBody>
      </p:sp>
      <p:sp>
        <p:nvSpPr>
          <p:cNvPr id="11" name="Rectangle 10">
            <a:extLst>
              <a:ext uri="{FF2B5EF4-FFF2-40B4-BE49-F238E27FC236}">
                <a16:creationId xmlns:a16="http://schemas.microsoft.com/office/drawing/2014/main" xmlns=""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Isosceles Triangle 12">
            <a:extLst>
              <a:ext uri="{FF2B5EF4-FFF2-40B4-BE49-F238E27FC236}">
                <a16:creationId xmlns:a16="http://schemas.microsoft.com/office/drawing/2014/main" xmlns=""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Isosceles Triangle 14">
            <a:extLst>
              <a:ext uri="{FF2B5EF4-FFF2-40B4-BE49-F238E27FC236}">
                <a16:creationId xmlns:a16="http://schemas.microsoft.com/office/drawing/2014/main" xmlns=""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Rectangle 16">
            <a:extLst>
              <a:ext uri="{FF2B5EF4-FFF2-40B4-BE49-F238E27FC236}">
                <a16:creationId xmlns:a16="http://schemas.microsoft.com/office/drawing/2014/main" xmlns=""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Imagen 3" descr="Un letrero de color negro&#10;&#10;Descripción generada automáticamente con confianza media">
            <a:extLst>
              <a:ext uri="{FF2B5EF4-FFF2-40B4-BE49-F238E27FC236}">
                <a16:creationId xmlns:a16="http://schemas.microsoft.com/office/drawing/2014/main" xmlns="" id="{BA631F8D-0C15-4E5A-B0B9-23C09E4399E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7441" y="312794"/>
            <a:ext cx="1690974" cy="698937"/>
          </a:xfrm>
          <a:prstGeom prst="rect">
            <a:avLst/>
          </a:prstGeom>
        </p:spPr>
      </p:pic>
      <p:pic>
        <p:nvPicPr>
          <p:cNvPr id="10" name="Imagen 9" descr="Logotipo, nombre de la empresa&#10;&#10;Descripción generada automáticamente">
            <a:extLst>
              <a:ext uri="{FF2B5EF4-FFF2-40B4-BE49-F238E27FC236}">
                <a16:creationId xmlns:a16="http://schemas.microsoft.com/office/drawing/2014/main" xmlns="" id="{FFEE34CA-C66D-4B96-A42E-E720DA97E62F}"/>
              </a:ext>
            </a:extLst>
          </p:cNvPr>
          <p:cNvPicPr>
            <a:picLocks noChangeAspect="1"/>
          </p:cNvPicPr>
          <p:nvPr/>
        </p:nvPicPr>
        <p:blipFill rotWithShape="1">
          <a:blip r:embed="rId3">
            <a:extLst>
              <a:ext uri="{28A0092B-C50C-407E-A947-70E740481C1C}">
                <a14:useLocalDpi xmlns:a14="http://schemas.microsoft.com/office/drawing/2010/main" val="0"/>
              </a:ext>
            </a:extLst>
          </a:blip>
          <a:srcRect t="24121" b="24616"/>
          <a:stretch/>
        </p:blipFill>
        <p:spPr>
          <a:xfrm>
            <a:off x="10093376" y="153924"/>
            <a:ext cx="1651183" cy="948020"/>
          </a:xfrm>
          <a:prstGeom prst="rect">
            <a:avLst/>
          </a:prstGeom>
        </p:spPr>
      </p:pic>
      <p:sp>
        <p:nvSpPr>
          <p:cNvPr id="14" name="Título 1">
            <a:extLst>
              <a:ext uri="{FF2B5EF4-FFF2-40B4-BE49-F238E27FC236}">
                <a16:creationId xmlns:a16="http://schemas.microsoft.com/office/drawing/2014/main" xmlns="" id="{7FA45343-9C37-408E-8119-343F3833450E}"/>
              </a:ext>
            </a:extLst>
          </p:cNvPr>
          <p:cNvSpPr>
            <a:spLocks noGrp="1"/>
          </p:cNvSpPr>
          <p:nvPr>
            <p:ph type="title"/>
          </p:nvPr>
        </p:nvSpPr>
        <p:spPr>
          <a:xfrm>
            <a:off x="643467" y="1071588"/>
            <a:ext cx="10905066" cy="1135737"/>
          </a:xfrm>
        </p:spPr>
        <p:txBody>
          <a:bodyPr>
            <a:normAutofit/>
          </a:bodyPr>
          <a:lstStyle/>
          <a:p>
            <a:r>
              <a:rPr lang="es-ES" sz="2500" b="1" u="sng" dirty="0">
                <a:latin typeface="+mn-lt"/>
                <a:cs typeface="Times New Roman" panose="02020603050405020304" pitchFamily="18" charset="0"/>
              </a:rPr>
              <a:t>REGIMEN DE LOS </a:t>
            </a:r>
            <a:r>
              <a:rPr lang="es-ES" sz="2800" b="1" u="sng" dirty="0">
                <a:latin typeface="+mn-lt"/>
                <a:cs typeface="Times New Roman" panose="02020603050405020304" pitchFamily="18" charset="0"/>
              </a:rPr>
              <a:t>ADMINISTRADORES</a:t>
            </a:r>
            <a:r>
              <a:rPr lang="es-ES" sz="2500" b="1" u="sng" dirty="0">
                <a:latin typeface="+mn-lt"/>
                <a:cs typeface="Times New Roman" panose="02020603050405020304" pitchFamily="18" charset="0"/>
              </a:rPr>
              <a:t> EN SEGURIDAD SOCIAL </a:t>
            </a:r>
            <a:r>
              <a:rPr lang="es-ES" sz="2500" b="1" u="sng" dirty="0" smtClean="0">
                <a:latin typeface="+mn-lt"/>
                <a:cs typeface="Times New Roman" panose="02020603050405020304" pitchFamily="18" charset="0"/>
              </a:rPr>
              <a:t/>
            </a:r>
            <a:br>
              <a:rPr lang="es-ES" sz="2500" b="1" u="sng" dirty="0" smtClean="0">
                <a:latin typeface="+mn-lt"/>
                <a:cs typeface="Times New Roman" panose="02020603050405020304" pitchFamily="18" charset="0"/>
              </a:rPr>
            </a:br>
            <a:r>
              <a:rPr lang="es-ES" sz="2500" b="1" u="sng" dirty="0" smtClean="0">
                <a:latin typeface="+mn-lt"/>
                <a:cs typeface="Times New Roman" panose="02020603050405020304" pitchFamily="18" charset="0"/>
              </a:rPr>
              <a:t>E </a:t>
            </a:r>
            <a:r>
              <a:rPr lang="es-ES" sz="2500" b="1" u="sng" dirty="0">
                <a:latin typeface="+mn-lt"/>
                <a:cs typeface="Times New Roman" panose="02020603050405020304" pitchFamily="18" charset="0"/>
              </a:rPr>
              <a:t>INCOMPATIBILIDAD CON LA JUBILACION CON CARÁCTER GENERAL PARA ESTOS</a:t>
            </a:r>
            <a:endParaRPr lang="es-ES" sz="2500" dirty="0"/>
          </a:p>
        </p:txBody>
      </p:sp>
    </p:spTree>
    <p:extLst>
      <p:ext uri="{BB962C8B-B14F-4D97-AF65-F5344CB8AC3E}">
        <p14:creationId xmlns:p14="http://schemas.microsoft.com/office/powerpoint/2010/main" val="1009934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xmlns=""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xmlns="" id="{0D599C04-7E86-4663-B602-D5FD8DD26434}"/>
              </a:ext>
            </a:extLst>
          </p:cNvPr>
          <p:cNvSpPr>
            <a:spLocks noGrp="1"/>
          </p:cNvSpPr>
          <p:nvPr>
            <p:ph type="title"/>
          </p:nvPr>
        </p:nvSpPr>
        <p:spPr>
          <a:xfrm>
            <a:off x="643467" y="1071588"/>
            <a:ext cx="10905066" cy="1135737"/>
          </a:xfrm>
        </p:spPr>
        <p:txBody>
          <a:bodyPr>
            <a:normAutofit/>
          </a:bodyPr>
          <a:lstStyle/>
          <a:p>
            <a:r>
              <a:rPr lang="es-ES" sz="2500" b="1" u="sng" dirty="0">
                <a:latin typeface="+mn-lt"/>
                <a:cs typeface="Times New Roman" panose="02020603050405020304" pitchFamily="18" charset="0"/>
              </a:rPr>
              <a:t>REGIMEN DE LOS ADMINISTRADORES EN SEGURIDAD SOCIAL E INCOMPATIBILIDAD CON LA JUBILACION CON CARÁCTER GENERAL PARA ESTOS</a:t>
            </a:r>
            <a:endParaRPr lang="es-ES" sz="2500" dirty="0"/>
          </a:p>
        </p:txBody>
      </p:sp>
      <p:sp>
        <p:nvSpPr>
          <p:cNvPr id="3" name="Marcador de contenido 2">
            <a:extLst>
              <a:ext uri="{FF2B5EF4-FFF2-40B4-BE49-F238E27FC236}">
                <a16:creationId xmlns:a16="http://schemas.microsoft.com/office/drawing/2014/main" xmlns="" id="{F4139179-F311-41ED-B193-929FB0AB6F7B}"/>
              </a:ext>
            </a:extLst>
          </p:cNvPr>
          <p:cNvSpPr>
            <a:spLocks noGrp="1"/>
          </p:cNvSpPr>
          <p:nvPr>
            <p:ph idx="1"/>
          </p:nvPr>
        </p:nvSpPr>
        <p:spPr>
          <a:xfrm>
            <a:off x="643467" y="1994909"/>
            <a:ext cx="10905066" cy="4393982"/>
          </a:xfrm>
        </p:spPr>
        <p:txBody>
          <a:bodyPr>
            <a:normAutofit lnSpcReduction="10000"/>
          </a:bodyPr>
          <a:lstStyle/>
          <a:p>
            <a:pPr marL="0" indent="0">
              <a:spcAft>
                <a:spcPts val="1000"/>
              </a:spcAft>
              <a:buNone/>
            </a:pPr>
            <a:endParaRPr lang="es-ES" sz="2000" b="1" dirty="0"/>
          </a:p>
          <a:p>
            <a:pPr marL="0" indent="0">
              <a:spcAft>
                <a:spcPts val="1000"/>
              </a:spcAft>
              <a:buNone/>
            </a:pPr>
            <a:r>
              <a:rPr lang="es-ES" sz="2400" b="1" dirty="0"/>
              <a:t>CONTROL EFECTIVO</a:t>
            </a:r>
          </a:p>
          <a:p>
            <a:pPr>
              <a:spcAft>
                <a:spcPts val="1000"/>
              </a:spcAft>
            </a:pPr>
            <a:r>
              <a:rPr lang="es-ES" sz="2400" b="1" dirty="0"/>
              <a:t>Se presume que alguien tiene el control efectivo en una sociedad si:</a:t>
            </a:r>
          </a:p>
          <a:p>
            <a:pPr marL="714375" indent="-441325">
              <a:spcAft>
                <a:spcPts val="1000"/>
              </a:spcAft>
              <a:buFont typeface="Wingdings" panose="05000000000000000000" pitchFamily="2" charset="2"/>
              <a:buChar char="Ø"/>
            </a:pPr>
            <a:r>
              <a:rPr lang="es-ES" sz="2400" b="1" dirty="0"/>
              <a:t>Al menos la mitad del capital de la Sociedad para la que puesta servicios está distribuido entre socios con los que conviva o se encuentre unido por vinculo conyugal o de parentesco hasta el segundo grado.</a:t>
            </a:r>
          </a:p>
          <a:p>
            <a:pPr marL="714375" indent="-441325">
              <a:spcAft>
                <a:spcPts val="1000"/>
              </a:spcAft>
              <a:buFont typeface="Wingdings" panose="05000000000000000000" pitchFamily="2" charset="2"/>
              <a:buChar char="Ø"/>
            </a:pPr>
            <a:r>
              <a:rPr lang="es-ES" sz="2400" b="1" dirty="0"/>
              <a:t>Si posee una participación en el capital social igual o superior a una tercera parte del mismo.</a:t>
            </a:r>
          </a:p>
          <a:p>
            <a:pPr marL="714375" indent="-441325">
              <a:spcAft>
                <a:spcPts val="1000"/>
              </a:spcAft>
              <a:buFont typeface="Wingdings" panose="05000000000000000000" pitchFamily="2" charset="2"/>
              <a:buChar char="Ø"/>
            </a:pPr>
            <a:r>
              <a:rPr lang="es-ES" sz="2400" b="1" dirty="0"/>
              <a:t>Si su participación es igual o superior a una cuarta parte del mismo si tiene atribuidas las funciones de dirección y gerencia.</a:t>
            </a:r>
          </a:p>
        </p:txBody>
      </p:sp>
      <p:sp>
        <p:nvSpPr>
          <p:cNvPr id="17" name="Rectangle 16">
            <a:extLst>
              <a:ext uri="{FF2B5EF4-FFF2-40B4-BE49-F238E27FC236}">
                <a16:creationId xmlns:a16="http://schemas.microsoft.com/office/drawing/2014/main" xmlns=""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Isosceles Triangle 18">
            <a:extLst>
              <a:ext uri="{FF2B5EF4-FFF2-40B4-BE49-F238E27FC236}">
                <a16:creationId xmlns:a16="http://schemas.microsoft.com/office/drawing/2014/main" xmlns=""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xmlns=""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Rectangle 22">
            <a:extLst>
              <a:ext uri="{FF2B5EF4-FFF2-40B4-BE49-F238E27FC236}">
                <a16:creationId xmlns:a16="http://schemas.microsoft.com/office/drawing/2014/main" xmlns=""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Imagen 3" descr="Un letrero de color negro&#10;&#10;Descripción generada automáticamente con confianza media">
            <a:extLst>
              <a:ext uri="{FF2B5EF4-FFF2-40B4-BE49-F238E27FC236}">
                <a16:creationId xmlns:a16="http://schemas.microsoft.com/office/drawing/2014/main" xmlns="" id="{BA631F8D-0C15-4E5A-B0B9-23C09E4399E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7441" y="312794"/>
            <a:ext cx="1690974" cy="698937"/>
          </a:xfrm>
          <a:prstGeom prst="rect">
            <a:avLst/>
          </a:prstGeom>
        </p:spPr>
      </p:pic>
      <p:pic>
        <p:nvPicPr>
          <p:cNvPr id="10" name="Imagen 9" descr="Logotipo, nombre de la empresa&#10;&#10;Descripción generada automáticamente">
            <a:extLst>
              <a:ext uri="{FF2B5EF4-FFF2-40B4-BE49-F238E27FC236}">
                <a16:creationId xmlns:a16="http://schemas.microsoft.com/office/drawing/2014/main" xmlns="" id="{FFEE34CA-C66D-4B96-A42E-E720DA97E62F}"/>
              </a:ext>
            </a:extLst>
          </p:cNvPr>
          <p:cNvPicPr>
            <a:picLocks noChangeAspect="1"/>
          </p:cNvPicPr>
          <p:nvPr/>
        </p:nvPicPr>
        <p:blipFill rotWithShape="1">
          <a:blip r:embed="rId3">
            <a:extLst>
              <a:ext uri="{28A0092B-C50C-407E-A947-70E740481C1C}">
                <a14:useLocalDpi xmlns:a14="http://schemas.microsoft.com/office/drawing/2010/main" val="0"/>
              </a:ext>
            </a:extLst>
          </a:blip>
          <a:srcRect t="24121" b="24616"/>
          <a:stretch/>
        </p:blipFill>
        <p:spPr>
          <a:xfrm>
            <a:off x="10093376" y="153924"/>
            <a:ext cx="1651183" cy="948020"/>
          </a:xfrm>
          <a:prstGeom prst="rect">
            <a:avLst/>
          </a:prstGeom>
        </p:spPr>
      </p:pic>
    </p:spTree>
    <p:extLst>
      <p:ext uri="{BB962C8B-B14F-4D97-AF65-F5344CB8AC3E}">
        <p14:creationId xmlns:p14="http://schemas.microsoft.com/office/powerpoint/2010/main" val="28764346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xmlns=""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Marcador de contenido 2">
            <a:extLst>
              <a:ext uri="{FF2B5EF4-FFF2-40B4-BE49-F238E27FC236}">
                <a16:creationId xmlns:a16="http://schemas.microsoft.com/office/drawing/2014/main" xmlns="" id="{F4139179-F311-41ED-B193-929FB0AB6F7B}"/>
              </a:ext>
            </a:extLst>
          </p:cNvPr>
          <p:cNvSpPr>
            <a:spLocks noGrp="1"/>
          </p:cNvSpPr>
          <p:nvPr>
            <p:ph idx="1"/>
          </p:nvPr>
        </p:nvSpPr>
        <p:spPr>
          <a:xfrm>
            <a:off x="670705" y="2306485"/>
            <a:ext cx="10905066" cy="4393982"/>
          </a:xfrm>
        </p:spPr>
        <p:txBody>
          <a:bodyPr>
            <a:normAutofit/>
          </a:bodyPr>
          <a:lstStyle/>
          <a:p>
            <a:pPr marL="0" indent="0">
              <a:spcAft>
                <a:spcPts val="1000"/>
              </a:spcAft>
              <a:buNone/>
            </a:pPr>
            <a:endParaRPr lang="es-ES" sz="2000" b="1" dirty="0"/>
          </a:p>
          <a:p>
            <a:pPr marL="0" indent="0">
              <a:spcAft>
                <a:spcPts val="1000"/>
              </a:spcAft>
              <a:buNone/>
            </a:pPr>
            <a:r>
              <a:rPr lang="es-ES" sz="1800" b="1" dirty="0"/>
              <a:t>EXCLUSIONES</a:t>
            </a:r>
          </a:p>
          <a:p>
            <a:pPr>
              <a:spcAft>
                <a:spcPts val="1000"/>
              </a:spcAft>
            </a:pPr>
            <a:r>
              <a:rPr lang="es-ES" sz="1800" b="1" dirty="0"/>
              <a:t>No obstante, no están obligados a darse de alta en el Régimen Especial de Seguridad Social los socios, sean o no administradores, de Sociedades de capital cuyo objeto social no esté constituido por el ejercicio de actividades empresariales o profesionales sino por la mera administración del patrimonio de los socios.</a:t>
            </a:r>
          </a:p>
        </p:txBody>
      </p:sp>
      <p:sp>
        <p:nvSpPr>
          <p:cNvPr id="17" name="Rectangle 16">
            <a:extLst>
              <a:ext uri="{FF2B5EF4-FFF2-40B4-BE49-F238E27FC236}">
                <a16:creationId xmlns:a16="http://schemas.microsoft.com/office/drawing/2014/main" xmlns=""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Isosceles Triangle 18">
            <a:extLst>
              <a:ext uri="{FF2B5EF4-FFF2-40B4-BE49-F238E27FC236}">
                <a16:creationId xmlns:a16="http://schemas.microsoft.com/office/drawing/2014/main" xmlns=""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xmlns=""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Rectangle 22">
            <a:extLst>
              <a:ext uri="{FF2B5EF4-FFF2-40B4-BE49-F238E27FC236}">
                <a16:creationId xmlns:a16="http://schemas.microsoft.com/office/drawing/2014/main" xmlns=""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Imagen 3" descr="Un letrero de color negro&#10;&#10;Descripción generada automáticamente con confianza media">
            <a:extLst>
              <a:ext uri="{FF2B5EF4-FFF2-40B4-BE49-F238E27FC236}">
                <a16:creationId xmlns:a16="http://schemas.microsoft.com/office/drawing/2014/main" xmlns="" id="{BA631F8D-0C15-4E5A-B0B9-23C09E4399E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7441" y="312794"/>
            <a:ext cx="1690974" cy="698937"/>
          </a:xfrm>
          <a:prstGeom prst="rect">
            <a:avLst/>
          </a:prstGeom>
        </p:spPr>
      </p:pic>
      <p:pic>
        <p:nvPicPr>
          <p:cNvPr id="10" name="Imagen 9" descr="Logotipo, nombre de la empresa&#10;&#10;Descripción generada automáticamente">
            <a:extLst>
              <a:ext uri="{FF2B5EF4-FFF2-40B4-BE49-F238E27FC236}">
                <a16:creationId xmlns:a16="http://schemas.microsoft.com/office/drawing/2014/main" xmlns="" id="{FFEE34CA-C66D-4B96-A42E-E720DA97E62F}"/>
              </a:ext>
            </a:extLst>
          </p:cNvPr>
          <p:cNvPicPr>
            <a:picLocks noChangeAspect="1"/>
          </p:cNvPicPr>
          <p:nvPr/>
        </p:nvPicPr>
        <p:blipFill rotWithShape="1">
          <a:blip r:embed="rId3">
            <a:extLst>
              <a:ext uri="{28A0092B-C50C-407E-A947-70E740481C1C}">
                <a14:useLocalDpi xmlns:a14="http://schemas.microsoft.com/office/drawing/2010/main" val="0"/>
              </a:ext>
            </a:extLst>
          </a:blip>
          <a:srcRect t="24121" b="24616"/>
          <a:stretch/>
        </p:blipFill>
        <p:spPr>
          <a:xfrm>
            <a:off x="10093376" y="153924"/>
            <a:ext cx="1651183" cy="948020"/>
          </a:xfrm>
          <a:prstGeom prst="rect">
            <a:avLst/>
          </a:prstGeom>
        </p:spPr>
      </p:pic>
      <p:sp>
        <p:nvSpPr>
          <p:cNvPr id="13" name="Título 1">
            <a:extLst>
              <a:ext uri="{FF2B5EF4-FFF2-40B4-BE49-F238E27FC236}">
                <a16:creationId xmlns:a16="http://schemas.microsoft.com/office/drawing/2014/main" xmlns="" id="{3E58AF90-282E-4128-8C9E-5E56057E8E6A}"/>
              </a:ext>
            </a:extLst>
          </p:cNvPr>
          <p:cNvSpPr>
            <a:spLocks noGrp="1"/>
          </p:cNvSpPr>
          <p:nvPr>
            <p:ph type="title"/>
          </p:nvPr>
        </p:nvSpPr>
        <p:spPr>
          <a:xfrm>
            <a:off x="643467" y="1071588"/>
            <a:ext cx="10905066" cy="1135737"/>
          </a:xfrm>
        </p:spPr>
        <p:txBody>
          <a:bodyPr>
            <a:normAutofit/>
          </a:bodyPr>
          <a:lstStyle/>
          <a:p>
            <a:r>
              <a:rPr lang="es-ES" sz="2500" b="1" u="sng" dirty="0">
                <a:latin typeface="+mn-lt"/>
                <a:cs typeface="Times New Roman" panose="02020603050405020304" pitchFamily="18" charset="0"/>
              </a:rPr>
              <a:t>REGIMEN DE LOS ADMINISTRADORES EN SEGURIDAD SOCIAL E INCOMPATIBILIDAD CON LA JUBILACION CON CARÁCTER GENERAL PARA ESTOS</a:t>
            </a:r>
            <a:endParaRPr lang="es-ES" sz="2500" dirty="0"/>
          </a:p>
        </p:txBody>
      </p:sp>
    </p:spTree>
    <p:extLst>
      <p:ext uri="{BB962C8B-B14F-4D97-AF65-F5344CB8AC3E}">
        <p14:creationId xmlns:p14="http://schemas.microsoft.com/office/powerpoint/2010/main" val="34772478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xmlns=""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Marcador de contenido 2">
            <a:extLst>
              <a:ext uri="{FF2B5EF4-FFF2-40B4-BE49-F238E27FC236}">
                <a16:creationId xmlns:a16="http://schemas.microsoft.com/office/drawing/2014/main" xmlns="" id="{F4139179-F311-41ED-B193-929FB0AB6F7B}"/>
              </a:ext>
            </a:extLst>
          </p:cNvPr>
          <p:cNvSpPr>
            <a:spLocks noGrp="1"/>
          </p:cNvSpPr>
          <p:nvPr>
            <p:ph idx="1"/>
          </p:nvPr>
        </p:nvSpPr>
        <p:spPr>
          <a:xfrm>
            <a:off x="670704" y="2168688"/>
            <a:ext cx="11262323" cy="4505607"/>
          </a:xfrm>
        </p:spPr>
        <p:txBody>
          <a:bodyPr>
            <a:noAutofit/>
          </a:bodyPr>
          <a:lstStyle/>
          <a:p>
            <a:pPr marL="0" lvl="0" indent="0" algn="just">
              <a:lnSpc>
                <a:spcPct val="100000"/>
              </a:lnSpc>
              <a:spcBef>
                <a:spcPts val="0"/>
              </a:spcBef>
              <a:spcAft>
                <a:spcPts val="1000"/>
              </a:spcAft>
              <a:buNone/>
            </a:pPr>
            <a:r>
              <a:rPr lang="es-ES" sz="2000" b="1" dirty="0">
                <a:effectLst/>
                <a:ea typeface="Calibri" panose="020F0502020204030204" pitchFamily="34" charset="0"/>
                <a:cs typeface="Times New Roman" panose="02020603050405020304" pitchFamily="18" charset="0"/>
              </a:rPr>
              <a:t>Entonces, ¿en qué casos es necesario darse de alta en la Seguridad Social?</a:t>
            </a:r>
            <a:endParaRPr lang="es-ES" sz="2000" dirty="0">
              <a:effectLst/>
              <a:ea typeface="Calibri" panose="020F0502020204030204" pitchFamily="34" charset="0"/>
              <a:cs typeface="Times New Roman" panose="02020603050405020304" pitchFamily="18" charset="0"/>
            </a:endParaRPr>
          </a:p>
          <a:p>
            <a:pPr algn="just">
              <a:lnSpc>
                <a:spcPct val="100000"/>
              </a:lnSpc>
              <a:spcBef>
                <a:spcPts val="0"/>
              </a:spcBef>
              <a:spcAft>
                <a:spcPts val="1000"/>
              </a:spcAft>
            </a:pPr>
            <a:r>
              <a:rPr lang="es-ES" sz="2000" b="1" dirty="0">
                <a:effectLst/>
                <a:ea typeface="Calibri" panose="020F0502020204030204" pitchFamily="34" charset="0"/>
                <a:cs typeface="Times New Roman" panose="02020603050405020304" pitchFamily="18" charset="0"/>
              </a:rPr>
              <a:t>Podemos distinguir varios supuestos:</a:t>
            </a:r>
          </a:p>
          <a:p>
            <a:pPr marL="630238" lvl="0" indent="-357188" algn="just">
              <a:lnSpc>
                <a:spcPct val="100000"/>
              </a:lnSpc>
              <a:spcBef>
                <a:spcPts val="0"/>
              </a:spcBef>
              <a:spcAft>
                <a:spcPts val="1000"/>
              </a:spcAft>
              <a:buFont typeface="Times New Roman" panose="02020603050405020304" pitchFamily="18" charset="0"/>
              <a:buChar char="-"/>
            </a:pPr>
            <a:r>
              <a:rPr lang="es-ES" sz="2000" b="1" dirty="0">
                <a:effectLst/>
                <a:ea typeface="Calibri" panose="020F0502020204030204" pitchFamily="34" charset="0"/>
                <a:cs typeface="Times New Roman" panose="02020603050405020304" pitchFamily="18" charset="0"/>
              </a:rPr>
              <a:t>En el </a:t>
            </a:r>
            <a:r>
              <a:rPr lang="es-ES" sz="2000" b="1" u="sng" dirty="0">
                <a:effectLst/>
                <a:ea typeface="Calibri" panose="020F0502020204030204" pitchFamily="34" charset="0"/>
                <a:cs typeface="Times New Roman" panose="02020603050405020304" pitchFamily="18" charset="0"/>
              </a:rPr>
              <a:t>Régimen General</a:t>
            </a:r>
            <a:r>
              <a:rPr lang="es-ES" sz="2000" b="1" dirty="0">
                <a:effectLst/>
                <a:ea typeface="Calibri" panose="020F0502020204030204" pitchFamily="34" charset="0"/>
                <a:cs typeface="Times New Roman" panose="02020603050405020304" pitchFamily="18" charset="0"/>
              </a:rPr>
              <a:t> se incluirán aquellos socios trabajadores y los administradores que no realicen funciones de dirección o gerencia y su participación en el capital social sea inferior al 33%.</a:t>
            </a:r>
          </a:p>
          <a:p>
            <a:pPr marL="630238" lvl="0" indent="-357188" algn="just">
              <a:lnSpc>
                <a:spcPct val="100000"/>
              </a:lnSpc>
              <a:spcBef>
                <a:spcPts val="0"/>
              </a:spcBef>
              <a:spcAft>
                <a:spcPts val="1000"/>
              </a:spcAft>
              <a:buFont typeface="Times New Roman" panose="02020603050405020304" pitchFamily="18" charset="0"/>
              <a:buChar char="-"/>
            </a:pPr>
            <a:r>
              <a:rPr lang="es-ES" sz="2000" b="1" dirty="0">
                <a:effectLst/>
                <a:ea typeface="Calibri" panose="020F0502020204030204" pitchFamily="34" charset="0"/>
                <a:cs typeface="Times New Roman" panose="02020603050405020304" pitchFamily="18" charset="0"/>
              </a:rPr>
              <a:t>En el </a:t>
            </a:r>
            <a:r>
              <a:rPr lang="es-ES" sz="2000" b="1" u="sng" dirty="0">
                <a:effectLst/>
                <a:ea typeface="Calibri" panose="020F0502020204030204" pitchFamily="34" charset="0"/>
                <a:cs typeface="Times New Roman" panose="02020603050405020304" pitchFamily="18" charset="0"/>
              </a:rPr>
              <a:t>Régimen General Asimilado</a:t>
            </a:r>
            <a:r>
              <a:rPr lang="es-ES" sz="2000" b="1" dirty="0">
                <a:effectLst/>
                <a:ea typeface="Calibri" panose="020F0502020204030204" pitchFamily="34" charset="0"/>
                <a:cs typeface="Times New Roman" panose="02020603050405020304" pitchFamily="18" charset="0"/>
              </a:rPr>
              <a:t> se darán de alta los administradores que realicen funciones de dirección o gerencia y no posean más de un 25% del capital.</a:t>
            </a:r>
          </a:p>
          <a:p>
            <a:pPr marL="630238" lvl="0" indent="-357188" algn="just">
              <a:lnSpc>
                <a:spcPct val="100000"/>
              </a:lnSpc>
              <a:spcBef>
                <a:spcPts val="0"/>
              </a:spcBef>
              <a:spcAft>
                <a:spcPts val="1000"/>
              </a:spcAft>
              <a:buFont typeface="Times New Roman" panose="02020603050405020304" pitchFamily="18" charset="0"/>
              <a:buChar char="-"/>
            </a:pPr>
            <a:r>
              <a:rPr lang="es-ES" sz="2000" b="1" dirty="0">
                <a:effectLst/>
                <a:ea typeface="Calibri" panose="020F0502020204030204" pitchFamily="34" charset="0"/>
                <a:cs typeface="Times New Roman" panose="02020603050405020304" pitchFamily="18" charset="0"/>
              </a:rPr>
              <a:t>En el </a:t>
            </a:r>
            <a:r>
              <a:rPr lang="es-ES" sz="2000" b="1" u="sng" dirty="0">
                <a:effectLst/>
                <a:ea typeface="Calibri" panose="020F0502020204030204" pitchFamily="34" charset="0"/>
                <a:cs typeface="Times New Roman" panose="02020603050405020304" pitchFamily="18" charset="0"/>
              </a:rPr>
              <a:t>Régimen Especial de la Seguridad Social de los Trabajadores por Cuenta Propia o Autónomos (RETA)</a:t>
            </a:r>
            <a:r>
              <a:rPr lang="es-ES" sz="2000" b="1" dirty="0">
                <a:effectLst/>
                <a:ea typeface="Calibri" panose="020F0502020204030204" pitchFamily="34" charset="0"/>
                <a:cs typeface="Times New Roman" panose="02020603050405020304" pitchFamily="18" charset="0"/>
              </a:rPr>
              <a:t> se encuadrarán todos los administradores y socios trabajadores que no se puedan incluir en ninguno de los dos supuestos anteriores.</a:t>
            </a:r>
          </a:p>
          <a:p>
            <a:pPr marL="630238" lvl="0" indent="-357188" algn="just">
              <a:lnSpc>
                <a:spcPct val="100000"/>
              </a:lnSpc>
              <a:spcBef>
                <a:spcPts val="0"/>
              </a:spcBef>
              <a:spcAft>
                <a:spcPts val="1000"/>
              </a:spcAft>
              <a:buFont typeface="Times New Roman" panose="02020603050405020304" pitchFamily="18" charset="0"/>
              <a:buChar char="-"/>
            </a:pPr>
            <a:r>
              <a:rPr lang="es-ES" sz="2000" b="1" dirty="0">
                <a:effectLst/>
                <a:ea typeface="Calibri" panose="020F0502020204030204" pitchFamily="34" charset="0"/>
                <a:cs typeface="Times New Roman" panose="02020603050405020304" pitchFamily="18" charset="0"/>
              </a:rPr>
              <a:t>Y, como ya hemos señalado antes, quedarán </a:t>
            </a:r>
            <a:r>
              <a:rPr lang="es-ES" sz="2000" b="1" u="sng" dirty="0">
                <a:effectLst/>
                <a:ea typeface="Calibri" panose="020F0502020204030204" pitchFamily="34" charset="0"/>
                <a:cs typeface="Times New Roman" panose="02020603050405020304" pitchFamily="18" charset="0"/>
              </a:rPr>
              <a:t>excluidos del alta en la Seguridad Social</a:t>
            </a:r>
            <a:r>
              <a:rPr lang="es-ES" sz="2000" b="1" dirty="0">
                <a:effectLst/>
                <a:ea typeface="Calibri" panose="020F0502020204030204" pitchFamily="34" charset="0"/>
                <a:cs typeface="Times New Roman" panose="02020603050405020304" pitchFamily="18" charset="0"/>
              </a:rPr>
              <a:t> los administradores sin retribución directa o indirecta y sin control efectivo de la sociedad.</a:t>
            </a:r>
          </a:p>
          <a:p>
            <a:pPr algn="just">
              <a:lnSpc>
                <a:spcPct val="100000"/>
              </a:lnSpc>
              <a:spcBef>
                <a:spcPts val="0"/>
              </a:spcBef>
              <a:spcAft>
                <a:spcPts val="1000"/>
              </a:spcAft>
            </a:pPr>
            <a:r>
              <a:rPr lang="es-ES" sz="2000" b="1" dirty="0">
                <a:effectLst/>
                <a:ea typeface="Calibri" panose="020F0502020204030204" pitchFamily="34" charset="0"/>
                <a:cs typeface="Times New Roman" panose="02020603050405020304" pitchFamily="18" charset="0"/>
              </a:rPr>
              <a:t>En este sentido, resulta interesante consultar los artículos 136 (Régimen General) y 305.2 (RETA) LGSS. </a:t>
            </a:r>
          </a:p>
        </p:txBody>
      </p:sp>
      <p:sp>
        <p:nvSpPr>
          <p:cNvPr id="17" name="Rectangle 16">
            <a:extLst>
              <a:ext uri="{FF2B5EF4-FFF2-40B4-BE49-F238E27FC236}">
                <a16:creationId xmlns:a16="http://schemas.microsoft.com/office/drawing/2014/main" xmlns=""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Isosceles Triangle 18">
            <a:extLst>
              <a:ext uri="{FF2B5EF4-FFF2-40B4-BE49-F238E27FC236}">
                <a16:creationId xmlns:a16="http://schemas.microsoft.com/office/drawing/2014/main" xmlns=""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xmlns=""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Rectangle 22">
            <a:extLst>
              <a:ext uri="{FF2B5EF4-FFF2-40B4-BE49-F238E27FC236}">
                <a16:creationId xmlns:a16="http://schemas.microsoft.com/office/drawing/2014/main" xmlns=""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Imagen 3" descr="Un letrero de color negro&#10;&#10;Descripción generada automáticamente con confianza media">
            <a:extLst>
              <a:ext uri="{FF2B5EF4-FFF2-40B4-BE49-F238E27FC236}">
                <a16:creationId xmlns:a16="http://schemas.microsoft.com/office/drawing/2014/main" xmlns="" id="{BA631F8D-0C15-4E5A-B0B9-23C09E4399E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7441" y="312794"/>
            <a:ext cx="1690974" cy="698937"/>
          </a:xfrm>
          <a:prstGeom prst="rect">
            <a:avLst/>
          </a:prstGeom>
        </p:spPr>
      </p:pic>
      <p:pic>
        <p:nvPicPr>
          <p:cNvPr id="10" name="Imagen 9" descr="Logotipo, nombre de la empresa&#10;&#10;Descripción generada automáticamente">
            <a:extLst>
              <a:ext uri="{FF2B5EF4-FFF2-40B4-BE49-F238E27FC236}">
                <a16:creationId xmlns:a16="http://schemas.microsoft.com/office/drawing/2014/main" xmlns="" id="{FFEE34CA-C66D-4B96-A42E-E720DA97E62F}"/>
              </a:ext>
            </a:extLst>
          </p:cNvPr>
          <p:cNvPicPr>
            <a:picLocks noChangeAspect="1"/>
          </p:cNvPicPr>
          <p:nvPr/>
        </p:nvPicPr>
        <p:blipFill rotWithShape="1">
          <a:blip r:embed="rId3">
            <a:extLst>
              <a:ext uri="{28A0092B-C50C-407E-A947-70E740481C1C}">
                <a14:useLocalDpi xmlns:a14="http://schemas.microsoft.com/office/drawing/2010/main" val="0"/>
              </a:ext>
            </a:extLst>
          </a:blip>
          <a:srcRect t="24121" b="24616"/>
          <a:stretch/>
        </p:blipFill>
        <p:spPr>
          <a:xfrm>
            <a:off x="10093376" y="153924"/>
            <a:ext cx="1651183" cy="948020"/>
          </a:xfrm>
          <a:prstGeom prst="rect">
            <a:avLst/>
          </a:prstGeom>
        </p:spPr>
      </p:pic>
      <p:sp>
        <p:nvSpPr>
          <p:cNvPr id="13" name="Título 1">
            <a:extLst>
              <a:ext uri="{FF2B5EF4-FFF2-40B4-BE49-F238E27FC236}">
                <a16:creationId xmlns:a16="http://schemas.microsoft.com/office/drawing/2014/main" xmlns="" id="{F8A586B0-CFB2-4418-811D-B1B23688B4CD}"/>
              </a:ext>
            </a:extLst>
          </p:cNvPr>
          <p:cNvSpPr>
            <a:spLocks noGrp="1"/>
          </p:cNvSpPr>
          <p:nvPr>
            <p:ph type="title"/>
          </p:nvPr>
        </p:nvSpPr>
        <p:spPr>
          <a:xfrm>
            <a:off x="643467" y="1071588"/>
            <a:ext cx="10905066" cy="1135737"/>
          </a:xfrm>
        </p:spPr>
        <p:txBody>
          <a:bodyPr>
            <a:normAutofit/>
          </a:bodyPr>
          <a:lstStyle/>
          <a:p>
            <a:r>
              <a:rPr lang="es-ES" sz="2500" b="1" u="sng" dirty="0">
                <a:latin typeface="+mn-lt"/>
                <a:cs typeface="Times New Roman" panose="02020603050405020304" pitchFamily="18" charset="0"/>
              </a:rPr>
              <a:t>REGIMEN DE LOS ADMINISTRADORES EN SEGURIDAD SOCIAL E INCOMPATIBILIDAD CON LA JUBILACION CON CARÁCTER GENERAL PARA ESTOS</a:t>
            </a:r>
            <a:endParaRPr lang="es-ES" sz="2500" dirty="0"/>
          </a:p>
        </p:txBody>
      </p:sp>
    </p:spTree>
    <p:extLst>
      <p:ext uri="{BB962C8B-B14F-4D97-AF65-F5344CB8AC3E}">
        <p14:creationId xmlns:p14="http://schemas.microsoft.com/office/powerpoint/2010/main" val="13731712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xmlns=""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Marcador de contenido 2">
            <a:extLst>
              <a:ext uri="{FF2B5EF4-FFF2-40B4-BE49-F238E27FC236}">
                <a16:creationId xmlns:a16="http://schemas.microsoft.com/office/drawing/2014/main" xmlns="" id="{F4139179-F311-41ED-B193-929FB0AB6F7B}"/>
              </a:ext>
            </a:extLst>
          </p:cNvPr>
          <p:cNvSpPr>
            <a:spLocks noGrp="1"/>
          </p:cNvSpPr>
          <p:nvPr>
            <p:ph idx="1"/>
          </p:nvPr>
        </p:nvSpPr>
        <p:spPr>
          <a:xfrm>
            <a:off x="643467" y="2076832"/>
            <a:ext cx="10905066" cy="4393982"/>
          </a:xfrm>
        </p:spPr>
        <p:txBody>
          <a:bodyPr>
            <a:noAutofit/>
          </a:bodyPr>
          <a:lstStyle/>
          <a:p>
            <a:pPr marL="0" lvl="0" indent="0" algn="just">
              <a:lnSpc>
                <a:spcPct val="100000"/>
              </a:lnSpc>
              <a:spcBef>
                <a:spcPts val="0"/>
              </a:spcBef>
              <a:spcAft>
                <a:spcPts val="800"/>
              </a:spcAft>
              <a:buNone/>
            </a:pPr>
            <a:r>
              <a:rPr lang="es-ES" sz="2000" b="1" dirty="0">
                <a:effectLst/>
                <a:ea typeface="Calibri" panose="020F0502020204030204" pitchFamily="34" charset="0"/>
                <a:cs typeface="Times New Roman" panose="02020603050405020304" pitchFamily="18" charset="0"/>
              </a:rPr>
              <a:t>¿La pensión de jubilación puede ser incompatible con el trabajo del pensionista?</a:t>
            </a:r>
          </a:p>
          <a:p>
            <a:pPr algn="just">
              <a:lnSpc>
                <a:spcPct val="100000"/>
              </a:lnSpc>
              <a:spcBef>
                <a:spcPts val="0"/>
              </a:spcBef>
              <a:spcAft>
                <a:spcPts val="800"/>
              </a:spcAft>
            </a:pPr>
            <a:r>
              <a:rPr lang="es-ES" sz="1800" b="1" dirty="0">
                <a:effectLst/>
                <a:ea typeface="Calibri" panose="020F0502020204030204" pitchFamily="34" charset="0"/>
                <a:cs typeface="Times New Roman" panose="02020603050405020304" pitchFamily="18" charset="0"/>
              </a:rPr>
              <a:t>En lo concerniente a las incompatibilidades, es preciso remitirnos al artículo 213 LGSS. En concreto, el artículo 213.1 LGSS prevé que “</a:t>
            </a:r>
            <a:r>
              <a:rPr lang="es-ES" sz="1800" b="1" i="1" dirty="0">
                <a:effectLst/>
                <a:ea typeface="Calibri" panose="020F0502020204030204" pitchFamily="34" charset="0"/>
                <a:cs typeface="Times New Roman" panose="02020603050405020304" pitchFamily="18" charset="0"/>
              </a:rPr>
              <a:t>El disfrute de la pensión de jubilación será incompatible con el trabajo del pensionista, con las salvedades y en los términos que legal o reglamentariamente se determinen.”. </a:t>
            </a:r>
            <a:r>
              <a:rPr lang="es-ES" sz="1800" b="1" dirty="0">
                <a:effectLst/>
                <a:ea typeface="Calibri" panose="020F0502020204030204" pitchFamily="34" charset="0"/>
                <a:cs typeface="Times New Roman" panose="02020603050405020304" pitchFamily="18" charset="0"/>
              </a:rPr>
              <a:t>Por ejemplo, en el artículo 213.4 LGSS se establece que será compatible con la realización de aquellos trabajos que no superen el salario mínimo interprofesional, en cómputo anual (actualmente 1.000 por 14 pagas), no siendo en ese caso necesario cotizar por las prestaciones de la Seguridad Social. </a:t>
            </a:r>
          </a:p>
          <a:p>
            <a:pPr algn="just">
              <a:lnSpc>
                <a:spcPct val="100000"/>
              </a:lnSpc>
              <a:spcBef>
                <a:spcPts val="0"/>
              </a:spcBef>
              <a:spcAft>
                <a:spcPts val="800"/>
              </a:spcAft>
            </a:pPr>
            <a:r>
              <a:rPr lang="es-ES" sz="1800" b="1" dirty="0">
                <a:effectLst/>
                <a:ea typeface="Calibri" panose="020F0502020204030204" pitchFamily="34" charset="0"/>
                <a:cs typeface="Times New Roman" panose="02020603050405020304" pitchFamily="18" charset="0"/>
              </a:rPr>
              <a:t>No obstante, es incompatible con cualquier situación que suponga tener que cotizar, es decir, es incompatible con estar inscrito en el RETA (Régimen Especial de Trabajadores Autónomos), Régimen General o Régimen General Asimilado. </a:t>
            </a:r>
          </a:p>
          <a:p>
            <a:pPr algn="just">
              <a:lnSpc>
                <a:spcPct val="100000"/>
              </a:lnSpc>
              <a:spcBef>
                <a:spcPts val="0"/>
              </a:spcBef>
              <a:spcAft>
                <a:spcPts val="800"/>
              </a:spcAft>
            </a:pPr>
            <a:r>
              <a:rPr lang="es-ES" sz="1800" b="1" dirty="0">
                <a:effectLst/>
                <a:ea typeface="Calibri" panose="020F0502020204030204" pitchFamily="34" charset="0"/>
                <a:cs typeface="Times New Roman" panose="02020603050405020304" pitchFamily="18" charset="0"/>
              </a:rPr>
              <a:t>En este sentido, es importante recordar que en el caso de ser un administrador que no posea el control efectivo de la sociedad y que no perciba ninguna retribución directa o indirecta, no es necesario estar dados de alta en la Seguridad Social.</a:t>
            </a:r>
          </a:p>
          <a:p>
            <a:pPr algn="just">
              <a:lnSpc>
                <a:spcPct val="100000"/>
              </a:lnSpc>
              <a:spcBef>
                <a:spcPts val="0"/>
              </a:spcBef>
              <a:spcAft>
                <a:spcPts val="800"/>
              </a:spcAft>
            </a:pPr>
            <a:r>
              <a:rPr lang="es-ES" sz="1800" b="1" dirty="0">
                <a:ea typeface="Calibri" panose="020F0502020204030204" pitchFamily="34" charset="0"/>
                <a:cs typeface="Times New Roman" panose="02020603050405020304" pitchFamily="18" charset="0"/>
              </a:rPr>
              <a:t>Sin perjuicio de lo expuesto, la pensión de jubilación si es compatible con la realización de un trabajo, por cuenta propia o ajena, o lo que es </a:t>
            </a:r>
            <a:r>
              <a:rPr lang="es-ES" sz="1900" b="1" dirty="0">
                <a:ea typeface="Calibri" panose="020F0502020204030204" pitchFamily="34" charset="0"/>
                <a:cs typeface="Times New Roman" panose="02020603050405020304" pitchFamily="18" charset="0"/>
              </a:rPr>
              <a:t>lo mismo, en el caso de la denominada jubilación activa.</a:t>
            </a:r>
            <a:endParaRPr lang="es-ES" sz="1900" b="1" dirty="0">
              <a:effectLst/>
              <a:ea typeface="Calibri" panose="020F0502020204030204" pitchFamily="34" charset="0"/>
              <a:cs typeface="Times New Roman" panose="02020603050405020304" pitchFamily="18" charset="0"/>
            </a:endParaRPr>
          </a:p>
        </p:txBody>
      </p:sp>
      <p:sp>
        <p:nvSpPr>
          <p:cNvPr id="17" name="Rectangle 16">
            <a:extLst>
              <a:ext uri="{FF2B5EF4-FFF2-40B4-BE49-F238E27FC236}">
                <a16:creationId xmlns:a16="http://schemas.microsoft.com/office/drawing/2014/main" xmlns=""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Isosceles Triangle 18">
            <a:extLst>
              <a:ext uri="{FF2B5EF4-FFF2-40B4-BE49-F238E27FC236}">
                <a16:creationId xmlns:a16="http://schemas.microsoft.com/office/drawing/2014/main" xmlns=""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xmlns=""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Rectangle 22">
            <a:extLst>
              <a:ext uri="{FF2B5EF4-FFF2-40B4-BE49-F238E27FC236}">
                <a16:creationId xmlns:a16="http://schemas.microsoft.com/office/drawing/2014/main" xmlns=""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Imagen 3" descr="Un letrero de color negro&#10;&#10;Descripción generada automáticamente con confianza media">
            <a:extLst>
              <a:ext uri="{FF2B5EF4-FFF2-40B4-BE49-F238E27FC236}">
                <a16:creationId xmlns:a16="http://schemas.microsoft.com/office/drawing/2014/main" xmlns="" id="{BA631F8D-0C15-4E5A-B0B9-23C09E4399E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7441" y="312794"/>
            <a:ext cx="1690974" cy="698937"/>
          </a:xfrm>
          <a:prstGeom prst="rect">
            <a:avLst/>
          </a:prstGeom>
        </p:spPr>
      </p:pic>
      <p:pic>
        <p:nvPicPr>
          <p:cNvPr id="10" name="Imagen 9" descr="Logotipo, nombre de la empresa&#10;&#10;Descripción generada automáticamente">
            <a:extLst>
              <a:ext uri="{FF2B5EF4-FFF2-40B4-BE49-F238E27FC236}">
                <a16:creationId xmlns:a16="http://schemas.microsoft.com/office/drawing/2014/main" xmlns="" id="{FFEE34CA-C66D-4B96-A42E-E720DA97E62F}"/>
              </a:ext>
            </a:extLst>
          </p:cNvPr>
          <p:cNvPicPr>
            <a:picLocks noChangeAspect="1"/>
          </p:cNvPicPr>
          <p:nvPr/>
        </p:nvPicPr>
        <p:blipFill rotWithShape="1">
          <a:blip r:embed="rId3">
            <a:extLst>
              <a:ext uri="{28A0092B-C50C-407E-A947-70E740481C1C}">
                <a14:useLocalDpi xmlns:a14="http://schemas.microsoft.com/office/drawing/2010/main" val="0"/>
              </a:ext>
            </a:extLst>
          </a:blip>
          <a:srcRect t="24121" b="24616"/>
          <a:stretch/>
        </p:blipFill>
        <p:spPr>
          <a:xfrm>
            <a:off x="10093376" y="153924"/>
            <a:ext cx="1651183" cy="948020"/>
          </a:xfrm>
          <a:prstGeom prst="rect">
            <a:avLst/>
          </a:prstGeom>
        </p:spPr>
      </p:pic>
      <p:sp>
        <p:nvSpPr>
          <p:cNvPr id="13" name="Título 1">
            <a:extLst>
              <a:ext uri="{FF2B5EF4-FFF2-40B4-BE49-F238E27FC236}">
                <a16:creationId xmlns:a16="http://schemas.microsoft.com/office/drawing/2014/main" xmlns="" id="{8259288C-845D-44FA-87D0-1AE5FB866B4D}"/>
              </a:ext>
            </a:extLst>
          </p:cNvPr>
          <p:cNvSpPr>
            <a:spLocks noGrp="1"/>
          </p:cNvSpPr>
          <p:nvPr>
            <p:ph type="title"/>
          </p:nvPr>
        </p:nvSpPr>
        <p:spPr>
          <a:xfrm>
            <a:off x="643467" y="998018"/>
            <a:ext cx="10905066" cy="1135737"/>
          </a:xfrm>
        </p:spPr>
        <p:txBody>
          <a:bodyPr>
            <a:normAutofit/>
          </a:bodyPr>
          <a:lstStyle/>
          <a:p>
            <a:r>
              <a:rPr lang="es-ES" sz="2500" b="1" u="sng" dirty="0">
                <a:latin typeface="+mn-lt"/>
                <a:cs typeface="Times New Roman" panose="02020603050405020304" pitchFamily="18" charset="0"/>
              </a:rPr>
              <a:t>REGIMEN DE LOS ADMINISTRADORES EN SEGURIDAD SOCIAL E INCOMPATIBILIDAD CON LA JUBILACION CON CARÁCTER GENERAL PARA ESTOS</a:t>
            </a:r>
            <a:endParaRPr lang="es-ES" sz="2500" dirty="0"/>
          </a:p>
        </p:txBody>
      </p:sp>
    </p:spTree>
    <p:extLst>
      <p:ext uri="{BB962C8B-B14F-4D97-AF65-F5344CB8AC3E}">
        <p14:creationId xmlns:p14="http://schemas.microsoft.com/office/powerpoint/2010/main" val="8006083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xmlns=""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Marcador de contenido 2">
            <a:extLst>
              <a:ext uri="{FF2B5EF4-FFF2-40B4-BE49-F238E27FC236}">
                <a16:creationId xmlns:a16="http://schemas.microsoft.com/office/drawing/2014/main" xmlns="" id="{F4139179-F311-41ED-B193-929FB0AB6F7B}"/>
              </a:ext>
            </a:extLst>
          </p:cNvPr>
          <p:cNvSpPr>
            <a:spLocks noGrp="1"/>
          </p:cNvSpPr>
          <p:nvPr>
            <p:ph idx="1"/>
          </p:nvPr>
        </p:nvSpPr>
        <p:spPr>
          <a:xfrm>
            <a:off x="643467" y="1951153"/>
            <a:ext cx="10905066" cy="4393982"/>
          </a:xfrm>
        </p:spPr>
        <p:txBody>
          <a:bodyPr>
            <a:normAutofit fontScale="85000" lnSpcReduction="20000"/>
          </a:bodyPr>
          <a:lstStyle/>
          <a:p>
            <a:pPr marL="0" indent="0">
              <a:spcAft>
                <a:spcPts val="1000"/>
              </a:spcAft>
              <a:buNone/>
            </a:pPr>
            <a:endParaRPr lang="es-ES" sz="1700" b="1" dirty="0"/>
          </a:p>
          <a:p>
            <a:pPr marL="0" indent="0">
              <a:lnSpc>
                <a:spcPct val="100000"/>
              </a:lnSpc>
              <a:spcAft>
                <a:spcPts val="1000"/>
              </a:spcAft>
              <a:buNone/>
            </a:pPr>
            <a:r>
              <a:rPr lang="es-ES" sz="2200" b="1" dirty="0"/>
              <a:t>JUBILACIÓN ACTIVA</a:t>
            </a:r>
          </a:p>
          <a:p>
            <a:pPr>
              <a:lnSpc>
                <a:spcPct val="100000"/>
              </a:lnSpc>
              <a:spcAft>
                <a:spcPts val="1000"/>
              </a:spcAft>
            </a:pPr>
            <a:r>
              <a:rPr lang="es-ES" sz="2200" b="1" dirty="0"/>
              <a:t>El trabajador por cuenta propia o por cuenta ajena sí puede compatibilizar el cargo de Administrador de una Sociedad siempre que:</a:t>
            </a:r>
          </a:p>
          <a:p>
            <a:pPr marL="714375" indent="-441325">
              <a:lnSpc>
                <a:spcPct val="100000"/>
              </a:lnSpc>
              <a:spcAft>
                <a:spcPts val="1000"/>
              </a:spcAft>
              <a:buFont typeface="Wingdings" panose="05000000000000000000" pitchFamily="2" charset="2"/>
              <a:buChar char="Ø"/>
            </a:pPr>
            <a:r>
              <a:rPr lang="es-ES" sz="2200" b="1" dirty="0"/>
              <a:t>El acceso a la pensión se produzca al menos un año después de haber cumplido la edad de jubilación sin que sean admisibles jubilaciones acogidas a bonificaciones o anticipaciones de edad de jubilación.</a:t>
            </a:r>
          </a:p>
          <a:p>
            <a:pPr marL="714375" indent="-441325">
              <a:lnSpc>
                <a:spcPct val="100000"/>
              </a:lnSpc>
              <a:spcAft>
                <a:spcPts val="1000"/>
              </a:spcAft>
              <a:buFont typeface="Wingdings" panose="05000000000000000000" pitchFamily="2" charset="2"/>
              <a:buChar char="Ø"/>
            </a:pPr>
            <a:r>
              <a:rPr lang="es-ES" sz="2200" b="1" dirty="0"/>
              <a:t>El porcentaje aplicable a la respectiva base regulada a efectos de determinar la cuantía de la pensión causada ha de alcanzar el 100%.</a:t>
            </a:r>
          </a:p>
          <a:p>
            <a:pPr marL="714375" indent="-441325">
              <a:lnSpc>
                <a:spcPct val="100000"/>
              </a:lnSpc>
              <a:spcAft>
                <a:spcPts val="1000"/>
              </a:spcAft>
              <a:buFont typeface="Wingdings" panose="05000000000000000000" pitchFamily="2" charset="2"/>
              <a:buChar char="Ø"/>
            </a:pPr>
            <a:r>
              <a:rPr lang="es-ES" sz="2200" b="1" dirty="0"/>
              <a:t>El trabajo compatible con la pensión puede ser a tiempo parcial o por cuenta propia.</a:t>
            </a:r>
          </a:p>
          <a:p>
            <a:pPr marL="273050" indent="0">
              <a:lnSpc>
                <a:spcPct val="100000"/>
              </a:lnSpc>
              <a:spcAft>
                <a:spcPts val="1000"/>
              </a:spcAft>
              <a:buNone/>
            </a:pPr>
            <a:r>
              <a:rPr lang="es-ES" sz="2200" b="1" dirty="0"/>
              <a:t>La regulación de las demás condiciones de la prestación compatible son las reguladas en el Art. 214 Ley Seguridad Social</a:t>
            </a:r>
          </a:p>
        </p:txBody>
      </p:sp>
      <p:sp>
        <p:nvSpPr>
          <p:cNvPr id="17" name="Rectangle 16">
            <a:extLst>
              <a:ext uri="{FF2B5EF4-FFF2-40B4-BE49-F238E27FC236}">
                <a16:creationId xmlns:a16="http://schemas.microsoft.com/office/drawing/2014/main" xmlns=""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Isosceles Triangle 18">
            <a:extLst>
              <a:ext uri="{FF2B5EF4-FFF2-40B4-BE49-F238E27FC236}">
                <a16:creationId xmlns:a16="http://schemas.microsoft.com/office/drawing/2014/main" xmlns=""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xmlns=""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Rectangle 22">
            <a:extLst>
              <a:ext uri="{FF2B5EF4-FFF2-40B4-BE49-F238E27FC236}">
                <a16:creationId xmlns:a16="http://schemas.microsoft.com/office/drawing/2014/main" xmlns=""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Imagen 3" descr="Un letrero de color negro&#10;&#10;Descripción generada automáticamente con confianza media">
            <a:extLst>
              <a:ext uri="{FF2B5EF4-FFF2-40B4-BE49-F238E27FC236}">
                <a16:creationId xmlns:a16="http://schemas.microsoft.com/office/drawing/2014/main" xmlns="" id="{BA631F8D-0C15-4E5A-B0B9-23C09E4399E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7441" y="312794"/>
            <a:ext cx="1690974" cy="698937"/>
          </a:xfrm>
          <a:prstGeom prst="rect">
            <a:avLst/>
          </a:prstGeom>
        </p:spPr>
      </p:pic>
      <p:pic>
        <p:nvPicPr>
          <p:cNvPr id="10" name="Imagen 9" descr="Logotipo, nombre de la empresa&#10;&#10;Descripción generada automáticamente">
            <a:extLst>
              <a:ext uri="{FF2B5EF4-FFF2-40B4-BE49-F238E27FC236}">
                <a16:creationId xmlns:a16="http://schemas.microsoft.com/office/drawing/2014/main" xmlns="" id="{FFEE34CA-C66D-4B96-A42E-E720DA97E62F}"/>
              </a:ext>
            </a:extLst>
          </p:cNvPr>
          <p:cNvPicPr>
            <a:picLocks noChangeAspect="1"/>
          </p:cNvPicPr>
          <p:nvPr/>
        </p:nvPicPr>
        <p:blipFill rotWithShape="1">
          <a:blip r:embed="rId3">
            <a:extLst>
              <a:ext uri="{28A0092B-C50C-407E-A947-70E740481C1C}">
                <a14:useLocalDpi xmlns:a14="http://schemas.microsoft.com/office/drawing/2010/main" val="0"/>
              </a:ext>
            </a:extLst>
          </a:blip>
          <a:srcRect t="24121" b="24616"/>
          <a:stretch/>
        </p:blipFill>
        <p:spPr>
          <a:xfrm>
            <a:off x="10093376" y="153924"/>
            <a:ext cx="1651183" cy="948020"/>
          </a:xfrm>
          <a:prstGeom prst="rect">
            <a:avLst/>
          </a:prstGeom>
        </p:spPr>
      </p:pic>
      <p:sp>
        <p:nvSpPr>
          <p:cNvPr id="13" name="Título 1">
            <a:extLst>
              <a:ext uri="{FF2B5EF4-FFF2-40B4-BE49-F238E27FC236}">
                <a16:creationId xmlns:a16="http://schemas.microsoft.com/office/drawing/2014/main" xmlns="" id="{44A732D5-C335-4A8E-93FA-D34D1BAE44C1}"/>
              </a:ext>
            </a:extLst>
          </p:cNvPr>
          <p:cNvSpPr>
            <a:spLocks noGrp="1"/>
          </p:cNvSpPr>
          <p:nvPr>
            <p:ph type="title"/>
          </p:nvPr>
        </p:nvSpPr>
        <p:spPr>
          <a:xfrm>
            <a:off x="643467" y="1071588"/>
            <a:ext cx="10905066" cy="1135737"/>
          </a:xfrm>
        </p:spPr>
        <p:txBody>
          <a:bodyPr>
            <a:normAutofit/>
          </a:bodyPr>
          <a:lstStyle/>
          <a:p>
            <a:r>
              <a:rPr lang="es-ES" sz="2500" b="1" u="sng" dirty="0">
                <a:latin typeface="+mn-lt"/>
                <a:cs typeface="Times New Roman" panose="02020603050405020304" pitchFamily="18" charset="0"/>
              </a:rPr>
              <a:t>REGIMEN DE LOS ADMINISTRADORES EN SEGURIDAD SOCIAL E INCOMPATIBILIDAD CON LA JUBILACION CON CARÁCTER GENERAL PARA ESTOS</a:t>
            </a:r>
            <a:endParaRPr lang="es-ES" sz="2500" dirty="0"/>
          </a:p>
        </p:txBody>
      </p:sp>
    </p:spTree>
    <p:extLst>
      <p:ext uri="{BB962C8B-B14F-4D97-AF65-F5344CB8AC3E}">
        <p14:creationId xmlns:p14="http://schemas.microsoft.com/office/powerpoint/2010/main" val="1859135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xmlns="" id="{19D32F93-50AC-4C46-A5DB-291C60DDB7B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xmlns="" id="{B9A1D9BC-1455-4308-9ABD-A3F8EDB67AA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296068" y="320442"/>
            <a:ext cx="6572492" cy="6212748"/>
          </a:xfrm>
          <a:custGeom>
            <a:avLst/>
            <a:gdLst>
              <a:gd name="connsiteX0" fmla="*/ 0 w 6572492"/>
              <a:gd name="connsiteY0" fmla="*/ 0 h 6212748"/>
              <a:gd name="connsiteX1" fmla="*/ 2248593 w 6572492"/>
              <a:gd name="connsiteY1" fmla="*/ 0 h 6212748"/>
              <a:gd name="connsiteX2" fmla="*/ 2694770 w 6572492"/>
              <a:gd name="connsiteY2" fmla="*/ 0 h 6212748"/>
              <a:gd name="connsiteX3" fmla="*/ 2991094 w 6572492"/>
              <a:gd name="connsiteY3" fmla="*/ 0 h 6212748"/>
              <a:gd name="connsiteX4" fmla="*/ 6572492 w 6572492"/>
              <a:gd name="connsiteY4" fmla="*/ 0 h 6212748"/>
              <a:gd name="connsiteX5" fmla="*/ 6572492 w 6572492"/>
              <a:gd name="connsiteY5" fmla="*/ 2864954 h 6212748"/>
              <a:gd name="connsiteX6" fmla="*/ 3129047 w 6572492"/>
              <a:gd name="connsiteY6" fmla="*/ 6212748 h 6212748"/>
              <a:gd name="connsiteX7" fmla="*/ 2694770 w 6572492"/>
              <a:gd name="connsiteY7" fmla="*/ 6212748 h 6212748"/>
              <a:gd name="connsiteX8" fmla="*/ 2248593 w 6572492"/>
              <a:gd name="connsiteY8" fmla="*/ 6212748 h 6212748"/>
              <a:gd name="connsiteX9" fmla="*/ 0 w 6572492"/>
              <a:gd name="connsiteY9" fmla="*/ 6212748 h 6212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72492" h="6212748">
                <a:moveTo>
                  <a:pt x="0" y="0"/>
                </a:moveTo>
                <a:lnTo>
                  <a:pt x="2248593" y="0"/>
                </a:lnTo>
                <a:lnTo>
                  <a:pt x="2694770" y="0"/>
                </a:lnTo>
                <a:lnTo>
                  <a:pt x="2991094" y="0"/>
                </a:lnTo>
                <a:lnTo>
                  <a:pt x="6572492" y="0"/>
                </a:lnTo>
                <a:lnTo>
                  <a:pt x="6572492" y="2864954"/>
                </a:lnTo>
                <a:lnTo>
                  <a:pt x="3129047" y="6212748"/>
                </a:lnTo>
                <a:lnTo>
                  <a:pt x="2694770" y="6212748"/>
                </a:lnTo>
                <a:lnTo>
                  <a:pt x="2248593"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Right Triangle 13">
            <a:extLst>
              <a:ext uri="{FF2B5EF4-FFF2-40B4-BE49-F238E27FC236}">
                <a16:creationId xmlns:a16="http://schemas.microsoft.com/office/drawing/2014/main" xmlns="" id="{827DC2C4-B485-428A-BF4A-472D2967F47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xmlns="" id="{4A62647B-1222-407C-8740-5A497612B1F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xmlns="" id="{FE673358-9ED4-4713-A39D-B93E6D813544}"/>
              </a:ext>
            </a:extLst>
          </p:cNvPr>
          <p:cNvSpPr>
            <a:spLocks noGrp="1"/>
          </p:cNvSpPr>
          <p:nvPr>
            <p:ph type="ctrTitle"/>
          </p:nvPr>
        </p:nvSpPr>
        <p:spPr>
          <a:xfrm>
            <a:off x="5775961" y="962526"/>
            <a:ext cx="5384800" cy="3210689"/>
          </a:xfrm>
        </p:spPr>
        <p:txBody>
          <a:bodyPr anchor="b">
            <a:normAutofit/>
          </a:bodyPr>
          <a:lstStyle/>
          <a:p>
            <a:pPr algn="l"/>
            <a:r>
              <a:rPr lang="es-ES" sz="7200" b="1" u="sng">
                <a:latin typeface="+mn-lt"/>
                <a:cs typeface="Times New Roman" panose="02020603050405020304" pitchFamily="18" charset="0"/>
              </a:rPr>
              <a:t>MUCHAS GRACIAS</a:t>
            </a:r>
            <a:endParaRPr lang="es-ES" sz="7200"/>
          </a:p>
        </p:txBody>
      </p:sp>
      <p:pic>
        <p:nvPicPr>
          <p:cNvPr id="5" name="Imagen 4" descr="Un letrero de color negro&#10;&#10;Descripción generada automáticamente con confianza media">
            <a:extLst>
              <a:ext uri="{FF2B5EF4-FFF2-40B4-BE49-F238E27FC236}">
                <a16:creationId xmlns:a16="http://schemas.microsoft.com/office/drawing/2014/main" xmlns="" id="{2524764D-5AF4-49B4-ADE4-B840188B126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96558" y="1539091"/>
            <a:ext cx="3510140" cy="1447932"/>
          </a:xfrm>
          <a:prstGeom prst="rect">
            <a:avLst/>
          </a:prstGeom>
        </p:spPr>
      </p:pic>
      <p:pic>
        <p:nvPicPr>
          <p:cNvPr id="4" name="Imagen 3" descr="Logotipo, nombre de la empresa&#10;&#10;Descripción generada automáticamente">
            <a:extLst>
              <a:ext uri="{FF2B5EF4-FFF2-40B4-BE49-F238E27FC236}">
                <a16:creationId xmlns:a16="http://schemas.microsoft.com/office/drawing/2014/main" xmlns="" id="{65738757-2063-4ED4-8762-72F1E147A27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62961" y="3581108"/>
            <a:ext cx="1779135" cy="1992632"/>
          </a:xfrm>
          <a:prstGeom prst="rect">
            <a:avLst/>
          </a:prstGeom>
        </p:spPr>
      </p:pic>
    </p:spTree>
    <p:extLst>
      <p:ext uri="{BB962C8B-B14F-4D97-AF65-F5344CB8AC3E}">
        <p14:creationId xmlns:p14="http://schemas.microsoft.com/office/powerpoint/2010/main" val="19896623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78</TotalTime>
  <Words>867</Words>
  <Application>Microsoft Office PowerPoint</Application>
  <PresentationFormat>Panorámica</PresentationFormat>
  <Paragraphs>39</Paragraphs>
  <Slides>8</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8</vt:i4>
      </vt:variant>
    </vt:vector>
  </HeadingPairs>
  <TitlesOfParts>
    <vt:vector size="14" baseType="lpstr">
      <vt:lpstr>Arial</vt:lpstr>
      <vt:lpstr>Calibri</vt:lpstr>
      <vt:lpstr>Calibri Light</vt:lpstr>
      <vt:lpstr>Times New Roman</vt:lpstr>
      <vt:lpstr>Wingdings</vt:lpstr>
      <vt:lpstr>Tema de Office</vt:lpstr>
      <vt:lpstr>RÉGIMEN DE LOS ADMINISTRADORES EN SEGURIDAD SOCIAL E INCOMPATIBILIDAD CON LA JUBILACIÓN CON CARÁCTER GENERAL PARA ESTOS</vt:lpstr>
      <vt:lpstr>REGIMEN DE LOS ADMINISTRADORES EN SEGURIDAD SOCIAL  E INCOMPATIBILIDAD CON LA JUBILACION CON CARÁCTER GENERAL PARA ESTOS</vt:lpstr>
      <vt:lpstr>REGIMEN DE LOS ADMINISTRADORES EN SEGURIDAD SOCIAL E INCOMPATIBILIDAD CON LA JUBILACION CON CARÁCTER GENERAL PARA ESTOS</vt:lpstr>
      <vt:lpstr>REGIMEN DE LOS ADMINISTRADORES EN SEGURIDAD SOCIAL E INCOMPATIBILIDAD CON LA JUBILACION CON CARÁCTER GENERAL PARA ESTOS</vt:lpstr>
      <vt:lpstr>REGIMEN DE LOS ADMINISTRADORES EN SEGURIDAD SOCIAL E INCOMPATIBILIDAD CON LA JUBILACION CON CARÁCTER GENERAL PARA ESTOS</vt:lpstr>
      <vt:lpstr>REGIMEN DE LOS ADMINISTRADORES EN SEGURIDAD SOCIAL E INCOMPATIBILIDAD CON LA JUBILACION CON CARÁCTER GENERAL PARA ESTOS</vt:lpstr>
      <vt:lpstr>REGIMEN DE LOS ADMINISTRADORES EN SEGURIDAD SOCIAL E INCOMPATIBILIDAD CON LA JUBILACION CON CARÁCTER GENERAL PARA ESTOS</vt:lpstr>
      <vt:lpstr>MUCHAS GRACIAS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PENSIÓN DE JUBILACIÓN DE LOS SOCIOS Y/O ADMINISTRADORES DE UNA SOCIEDAD MERCANTIL</dc:title>
  <dc:creator>Elena Hernaiz Perez</dc:creator>
  <cp:lastModifiedBy>Cuenta Microsoft</cp:lastModifiedBy>
  <cp:revision>6</cp:revision>
  <dcterms:created xsi:type="dcterms:W3CDTF">2022-03-31T09:44:47Z</dcterms:created>
  <dcterms:modified xsi:type="dcterms:W3CDTF">2022-03-31T13:23:57Z</dcterms:modified>
</cp:coreProperties>
</file>