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handoutMasterIdLst>
    <p:handoutMasterId r:id="rId9"/>
  </p:handout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4" autoAdjust="0"/>
    <p:restoredTop sz="96224" autoAdjust="0"/>
  </p:normalViewPr>
  <p:slideViewPr>
    <p:cSldViewPr snapToGrid="0">
      <p:cViewPr varScale="1">
        <p:scale>
          <a:sx n="70" d="100"/>
          <a:sy n="70" d="100"/>
        </p:scale>
        <p:origin x="534" y="7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81" d="100"/>
          <a:sy n="81" d="100"/>
        </p:scale>
        <p:origin x="2334"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xmlns="" id="{8DEAB6E6-F382-42AC-8D22-51118539BD2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dirty="0"/>
          </a:p>
        </p:txBody>
      </p:sp>
      <p:sp>
        <p:nvSpPr>
          <p:cNvPr id="3" name="Marcador de fecha 2">
            <a:extLst>
              <a:ext uri="{FF2B5EF4-FFF2-40B4-BE49-F238E27FC236}">
                <a16:creationId xmlns:a16="http://schemas.microsoft.com/office/drawing/2014/main" xmlns="" id="{C473920D-C37E-4AE3-9818-7E18984E28B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0D30A8A-3075-4316-AF85-47A223C8D0DA}" type="datetimeFigureOut">
              <a:rPr lang="es-ES" smtClean="0"/>
              <a:t>31/03/2022</a:t>
            </a:fld>
            <a:endParaRPr lang="es-ES" dirty="0"/>
          </a:p>
        </p:txBody>
      </p:sp>
      <p:sp>
        <p:nvSpPr>
          <p:cNvPr id="4" name="Marcador de pie de página 3">
            <a:extLst>
              <a:ext uri="{FF2B5EF4-FFF2-40B4-BE49-F238E27FC236}">
                <a16:creationId xmlns:a16="http://schemas.microsoft.com/office/drawing/2014/main" xmlns="" id="{B5FFFF51-4C42-4EAC-ADA9-5BDD022258C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s-ES" dirty="0"/>
              <a:t>Ana Olivan Lindo</a:t>
            </a:r>
          </a:p>
        </p:txBody>
      </p:sp>
      <p:sp>
        <p:nvSpPr>
          <p:cNvPr id="5" name="Marcador de número de diapositiva 4">
            <a:extLst>
              <a:ext uri="{FF2B5EF4-FFF2-40B4-BE49-F238E27FC236}">
                <a16:creationId xmlns:a16="http://schemas.microsoft.com/office/drawing/2014/main" xmlns="" id="{FC19E09B-F182-4D93-AC1D-CEB28A8954C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D8A3E5B-56CB-4312-898A-3157310E8EF5}" type="slidenum">
              <a:rPr lang="es-ES" smtClean="0"/>
              <a:t>‹Nº›</a:t>
            </a:fld>
            <a:endParaRPr lang="es-ES" dirty="0"/>
          </a:p>
        </p:txBody>
      </p:sp>
    </p:spTree>
    <p:extLst>
      <p:ext uri="{BB962C8B-B14F-4D97-AF65-F5344CB8AC3E}">
        <p14:creationId xmlns:p14="http://schemas.microsoft.com/office/powerpoint/2010/main" val="1958966537"/>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dirty="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4FE8CE-C3F7-400F-8935-0C13B5510BC9}" type="datetimeFigureOut">
              <a:rPr lang="es-ES" smtClean="0"/>
              <a:t>31/03/2022</a:t>
            </a:fld>
            <a:endParaRPr lang="es-ES" dirty="0"/>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dirty="0"/>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s-ES" dirty="0"/>
              <a:t>Ana Olivan Lindo</a:t>
            </a:r>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5F640B-E657-4748-B701-E908FB01B0E5}" type="slidenum">
              <a:rPr lang="es-ES" smtClean="0"/>
              <a:t>‹Nº›</a:t>
            </a:fld>
            <a:endParaRPr lang="es-ES" dirty="0"/>
          </a:p>
        </p:txBody>
      </p:sp>
    </p:spTree>
    <p:extLst>
      <p:ext uri="{BB962C8B-B14F-4D97-AF65-F5344CB8AC3E}">
        <p14:creationId xmlns:p14="http://schemas.microsoft.com/office/powerpoint/2010/main" val="2922627900"/>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pie de página 3"/>
          <p:cNvSpPr>
            <a:spLocks noGrp="1"/>
          </p:cNvSpPr>
          <p:nvPr>
            <p:ph type="ftr" sz="quarter" idx="4"/>
          </p:nvPr>
        </p:nvSpPr>
        <p:spPr/>
        <p:txBody>
          <a:bodyPr/>
          <a:lstStyle/>
          <a:p>
            <a:r>
              <a:rPr lang="es-ES" dirty="0"/>
              <a:t>Ana Olivan Lindo</a:t>
            </a:r>
          </a:p>
        </p:txBody>
      </p:sp>
      <p:sp>
        <p:nvSpPr>
          <p:cNvPr id="5" name="Marcador de número de diapositiva 4"/>
          <p:cNvSpPr>
            <a:spLocks noGrp="1"/>
          </p:cNvSpPr>
          <p:nvPr>
            <p:ph type="sldNum" sz="quarter" idx="5"/>
          </p:nvPr>
        </p:nvSpPr>
        <p:spPr/>
        <p:txBody>
          <a:bodyPr/>
          <a:lstStyle/>
          <a:p>
            <a:fld id="{DE5F640B-E657-4748-B701-E908FB01B0E5}" type="slidenum">
              <a:rPr lang="es-ES" smtClean="0"/>
              <a:t>1</a:t>
            </a:fld>
            <a:endParaRPr lang="es-ES" dirty="0"/>
          </a:p>
        </p:txBody>
      </p:sp>
    </p:spTree>
    <p:extLst>
      <p:ext uri="{BB962C8B-B14F-4D97-AF65-F5344CB8AC3E}">
        <p14:creationId xmlns:p14="http://schemas.microsoft.com/office/powerpoint/2010/main" val="3348506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516EB224-1BA7-4A84-9C70-C6107F6BA41F}" type="datetime1">
              <a:rPr lang="es-ES" smtClean="0"/>
              <a:t>31/03/2022</a:t>
            </a:fld>
            <a:endParaRPr lang="es-ES" dirty="0"/>
          </a:p>
        </p:txBody>
      </p:sp>
      <p:sp>
        <p:nvSpPr>
          <p:cNvPr id="5" name="Footer Placeholder 4"/>
          <p:cNvSpPr>
            <a:spLocks noGrp="1"/>
          </p:cNvSpPr>
          <p:nvPr>
            <p:ph type="ftr" sz="quarter" idx="11"/>
          </p:nvPr>
        </p:nvSpPr>
        <p:spPr/>
        <p:txBody>
          <a:bodyPr/>
          <a:lstStyle/>
          <a:p>
            <a:r>
              <a:rPr lang="es-ES" dirty="0"/>
              <a:t>Ana Olivan Lindo &amp; Asociados</a:t>
            </a:r>
          </a:p>
        </p:txBody>
      </p:sp>
      <p:sp>
        <p:nvSpPr>
          <p:cNvPr id="6" name="Slide Number Placeholder 5"/>
          <p:cNvSpPr>
            <a:spLocks noGrp="1"/>
          </p:cNvSpPr>
          <p:nvPr>
            <p:ph type="sldNum" sz="quarter" idx="12"/>
          </p:nvPr>
        </p:nvSpPr>
        <p:spPr/>
        <p:txBody>
          <a:bodyPr/>
          <a:lstStyle/>
          <a:p>
            <a:fld id="{9C67A851-2395-4546-A01C-1BB632A7CFCB}" type="slidenum">
              <a:rPr lang="es-ES" smtClean="0"/>
              <a:t>‹Nº›</a:t>
            </a:fld>
            <a:endParaRPr lang="es-ES" dirty="0"/>
          </a:p>
        </p:txBody>
      </p:sp>
    </p:spTree>
    <p:extLst>
      <p:ext uri="{BB962C8B-B14F-4D97-AF65-F5344CB8AC3E}">
        <p14:creationId xmlns:p14="http://schemas.microsoft.com/office/powerpoint/2010/main" val="35066740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A2101C1-526F-4F9D-A093-BF1F4914624F}" type="datetime1">
              <a:rPr lang="es-ES" smtClean="0"/>
              <a:t>31/03/2022</a:t>
            </a:fld>
            <a:endParaRPr lang="es-ES" dirty="0"/>
          </a:p>
        </p:txBody>
      </p:sp>
      <p:sp>
        <p:nvSpPr>
          <p:cNvPr id="5" name="Footer Placeholder 4"/>
          <p:cNvSpPr>
            <a:spLocks noGrp="1"/>
          </p:cNvSpPr>
          <p:nvPr>
            <p:ph type="ftr" sz="quarter" idx="11"/>
          </p:nvPr>
        </p:nvSpPr>
        <p:spPr/>
        <p:txBody>
          <a:bodyPr/>
          <a:lstStyle/>
          <a:p>
            <a:r>
              <a:rPr lang="es-ES" dirty="0"/>
              <a:t>Ana Olivan Lindo &amp; Asociados</a:t>
            </a:r>
          </a:p>
        </p:txBody>
      </p:sp>
      <p:sp>
        <p:nvSpPr>
          <p:cNvPr id="6" name="Slide Number Placeholder 5"/>
          <p:cNvSpPr>
            <a:spLocks noGrp="1"/>
          </p:cNvSpPr>
          <p:nvPr>
            <p:ph type="sldNum" sz="quarter" idx="12"/>
          </p:nvPr>
        </p:nvSpPr>
        <p:spPr/>
        <p:txBody>
          <a:bodyPr/>
          <a:lstStyle/>
          <a:p>
            <a:fld id="{9C67A851-2395-4546-A01C-1BB632A7CFCB}" type="slidenum">
              <a:rPr lang="es-ES" smtClean="0"/>
              <a:t>‹Nº›</a:t>
            </a:fld>
            <a:endParaRPr lang="es-ES" dirty="0"/>
          </a:p>
        </p:txBody>
      </p:sp>
    </p:spTree>
    <p:extLst>
      <p:ext uri="{BB962C8B-B14F-4D97-AF65-F5344CB8AC3E}">
        <p14:creationId xmlns:p14="http://schemas.microsoft.com/office/powerpoint/2010/main" val="193375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20616249-4368-4589-85ED-9B5D219B46DF}" type="datetime1">
              <a:rPr lang="es-ES" smtClean="0"/>
              <a:t>31/03/2022</a:t>
            </a:fld>
            <a:endParaRPr lang="es-ES" dirty="0"/>
          </a:p>
        </p:txBody>
      </p:sp>
      <p:sp>
        <p:nvSpPr>
          <p:cNvPr id="5" name="Footer Placeholder 4"/>
          <p:cNvSpPr>
            <a:spLocks noGrp="1"/>
          </p:cNvSpPr>
          <p:nvPr>
            <p:ph type="ftr" sz="quarter" idx="11"/>
          </p:nvPr>
        </p:nvSpPr>
        <p:spPr>
          <a:xfrm>
            <a:off x="3776135" y="6422854"/>
            <a:ext cx="4279669" cy="365125"/>
          </a:xfrm>
        </p:spPr>
        <p:txBody>
          <a:bodyPr/>
          <a:lstStyle/>
          <a:p>
            <a:r>
              <a:rPr lang="es-ES" dirty="0"/>
              <a:t>Ana Olivan Lindo &amp; Asociados</a:t>
            </a:r>
          </a:p>
        </p:txBody>
      </p:sp>
      <p:sp>
        <p:nvSpPr>
          <p:cNvPr id="6" name="Slide Number Placeholder 5"/>
          <p:cNvSpPr>
            <a:spLocks noGrp="1"/>
          </p:cNvSpPr>
          <p:nvPr>
            <p:ph type="sldNum" sz="quarter" idx="12"/>
          </p:nvPr>
        </p:nvSpPr>
        <p:spPr>
          <a:xfrm>
            <a:off x="8073048" y="6422854"/>
            <a:ext cx="879759" cy="365125"/>
          </a:xfrm>
        </p:spPr>
        <p:txBody>
          <a:bodyPr/>
          <a:lstStyle/>
          <a:p>
            <a:fld id="{9C67A851-2395-4546-A01C-1BB632A7CFCB}" type="slidenum">
              <a:rPr lang="es-ES" smtClean="0"/>
              <a:t>‹Nº›</a:t>
            </a:fld>
            <a:endParaRPr lang="es-ES" dirty="0"/>
          </a:p>
        </p:txBody>
      </p:sp>
    </p:spTree>
    <p:extLst>
      <p:ext uri="{BB962C8B-B14F-4D97-AF65-F5344CB8AC3E}">
        <p14:creationId xmlns:p14="http://schemas.microsoft.com/office/powerpoint/2010/main" val="2242530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41B22AA-89F0-42DC-948B-BE9E1C8A3DF1}" type="datetime1">
              <a:rPr lang="es-ES" smtClean="0"/>
              <a:t>31/03/2022</a:t>
            </a:fld>
            <a:endParaRPr lang="es-ES" dirty="0"/>
          </a:p>
        </p:txBody>
      </p:sp>
      <p:sp>
        <p:nvSpPr>
          <p:cNvPr id="5" name="Footer Placeholder 4"/>
          <p:cNvSpPr>
            <a:spLocks noGrp="1"/>
          </p:cNvSpPr>
          <p:nvPr>
            <p:ph type="ftr" sz="quarter" idx="11"/>
          </p:nvPr>
        </p:nvSpPr>
        <p:spPr/>
        <p:txBody>
          <a:bodyPr/>
          <a:lstStyle/>
          <a:p>
            <a:r>
              <a:rPr lang="es-ES" dirty="0"/>
              <a:t>Ana Olivan Lindo &amp; Asociados</a:t>
            </a:r>
          </a:p>
        </p:txBody>
      </p:sp>
      <p:sp>
        <p:nvSpPr>
          <p:cNvPr id="6" name="Slide Number Placeholder 5"/>
          <p:cNvSpPr>
            <a:spLocks noGrp="1"/>
          </p:cNvSpPr>
          <p:nvPr>
            <p:ph type="sldNum" sz="quarter" idx="12"/>
          </p:nvPr>
        </p:nvSpPr>
        <p:spPr/>
        <p:txBody>
          <a:bodyPr/>
          <a:lstStyle/>
          <a:p>
            <a:fld id="{9C67A851-2395-4546-A01C-1BB632A7CFCB}" type="slidenum">
              <a:rPr lang="es-ES" smtClean="0"/>
              <a:t>‹Nº›</a:t>
            </a:fld>
            <a:endParaRPr lang="es-ES" dirty="0"/>
          </a:p>
        </p:txBody>
      </p:sp>
    </p:spTree>
    <p:extLst>
      <p:ext uri="{BB962C8B-B14F-4D97-AF65-F5344CB8AC3E}">
        <p14:creationId xmlns:p14="http://schemas.microsoft.com/office/powerpoint/2010/main" val="3765874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lvl1pPr>
              <a:defRPr>
                <a:solidFill>
                  <a:schemeClr val="tx2"/>
                </a:solidFill>
              </a:defRPr>
            </a:lvl1pPr>
          </a:lstStyle>
          <a:p>
            <a:fld id="{82D17901-714A-4108-819E-6E62790C495C}" type="datetime1">
              <a:rPr lang="es-ES" smtClean="0"/>
              <a:t>31/03/2022</a:t>
            </a:fld>
            <a:endParaRPr lang="es-ES" dirty="0"/>
          </a:p>
        </p:txBody>
      </p:sp>
      <p:sp>
        <p:nvSpPr>
          <p:cNvPr id="5" name="Footer Placeholder 4"/>
          <p:cNvSpPr>
            <a:spLocks noGrp="1"/>
          </p:cNvSpPr>
          <p:nvPr>
            <p:ph type="ftr" sz="quarter" idx="11"/>
          </p:nvPr>
        </p:nvSpPr>
        <p:spPr/>
        <p:txBody>
          <a:bodyPr/>
          <a:lstStyle>
            <a:lvl1pPr>
              <a:defRPr>
                <a:solidFill>
                  <a:schemeClr val="tx2"/>
                </a:solidFill>
              </a:defRPr>
            </a:lvl1pPr>
          </a:lstStyle>
          <a:p>
            <a:r>
              <a:rPr lang="es-ES" dirty="0"/>
              <a:t>Ana Olivan Lindo &amp; Asociados</a:t>
            </a: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9C67A851-2395-4546-A01C-1BB632A7CFCB}" type="slidenum">
              <a:rPr lang="es-ES" smtClean="0"/>
              <a:t>‹Nº›</a:t>
            </a:fld>
            <a:endParaRPr lang="es-ES" dirty="0"/>
          </a:p>
        </p:txBody>
      </p:sp>
    </p:spTree>
    <p:extLst>
      <p:ext uri="{BB962C8B-B14F-4D97-AF65-F5344CB8AC3E}">
        <p14:creationId xmlns:p14="http://schemas.microsoft.com/office/powerpoint/2010/main" val="939167602"/>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7B18EA35-B31F-44B0-95BE-6E052A4EB021}" type="datetime1">
              <a:rPr lang="es-ES" smtClean="0"/>
              <a:t>31/03/2022</a:t>
            </a:fld>
            <a:endParaRPr lang="es-ES" dirty="0"/>
          </a:p>
        </p:txBody>
      </p:sp>
      <p:sp>
        <p:nvSpPr>
          <p:cNvPr id="6" name="Footer Placeholder 5"/>
          <p:cNvSpPr>
            <a:spLocks noGrp="1"/>
          </p:cNvSpPr>
          <p:nvPr>
            <p:ph type="ftr" sz="quarter" idx="11"/>
          </p:nvPr>
        </p:nvSpPr>
        <p:spPr/>
        <p:txBody>
          <a:bodyPr/>
          <a:lstStyle/>
          <a:p>
            <a:r>
              <a:rPr lang="es-ES" dirty="0"/>
              <a:t>Ana Olivan Lindo &amp; Asociados</a:t>
            </a:r>
          </a:p>
        </p:txBody>
      </p:sp>
      <p:sp>
        <p:nvSpPr>
          <p:cNvPr id="7" name="Slide Number Placeholder 6"/>
          <p:cNvSpPr>
            <a:spLocks noGrp="1"/>
          </p:cNvSpPr>
          <p:nvPr>
            <p:ph type="sldNum" sz="quarter" idx="12"/>
          </p:nvPr>
        </p:nvSpPr>
        <p:spPr/>
        <p:txBody>
          <a:bodyPr/>
          <a:lstStyle/>
          <a:p>
            <a:fld id="{9C67A851-2395-4546-A01C-1BB632A7CFCB}" type="slidenum">
              <a:rPr lang="es-ES" smtClean="0"/>
              <a:t>‹Nº›</a:t>
            </a:fld>
            <a:endParaRPr lang="es-ES" dirty="0"/>
          </a:p>
        </p:txBody>
      </p:sp>
    </p:spTree>
    <p:extLst>
      <p:ext uri="{BB962C8B-B14F-4D97-AF65-F5344CB8AC3E}">
        <p14:creationId xmlns:p14="http://schemas.microsoft.com/office/powerpoint/2010/main" val="3243722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204F8054-6810-4F02-AF22-02465CCE64B1}" type="datetime1">
              <a:rPr lang="es-ES" smtClean="0"/>
              <a:t>31/03/2022</a:t>
            </a:fld>
            <a:endParaRPr lang="es-ES" dirty="0"/>
          </a:p>
        </p:txBody>
      </p:sp>
      <p:sp>
        <p:nvSpPr>
          <p:cNvPr id="8" name="Footer Placeholder 7"/>
          <p:cNvSpPr>
            <a:spLocks noGrp="1"/>
          </p:cNvSpPr>
          <p:nvPr>
            <p:ph type="ftr" sz="quarter" idx="11"/>
          </p:nvPr>
        </p:nvSpPr>
        <p:spPr/>
        <p:txBody>
          <a:bodyPr/>
          <a:lstStyle/>
          <a:p>
            <a:r>
              <a:rPr lang="es-ES" dirty="0"/>
              <a:t>Ana Olivan Lindo &amp; Asociados</a:t>
            </a:r>
          </a:p>
        </p:txBody>
      </p:sp>
      <p:sp>
        <p:nvSpPr>
          <p:cNvPr id="9" name="Slide Number Placeholder 8"/>
          <p:cNvSpPr>
            <a:spLocks noGrp="1"/>
          </p:cNvSpPr>
          <p:nvPr>
            <p:ph type="sldNum" sz="quarter" idx="12"/>
          </p:nvPr>
        </p:nvSpPr>
        <p:spPr/>
        <p:txBody>
          <a:bodyPr/>
          <a:lstStyle/>
          <a:p>
            <a:fld id="{9C67A851-2395-4546-A01C-1BB632A7CFCB}" type="slidenum">
              <a:rPr lang="es-ES" smtClean="0"/>
              <a:t>‹Nº›</a:t>
            </a:fld>
            <a:endParaRPr lang="es-ES" dirty="0"/>
          </a:p>
        </p:txBody>
      </p:sp>
    </p:spTree>
    <p:extLst>
      <p:ext uri="{BB962C8B-B14F-4D97-AF65-F5344CB8AC3E}">
        <p14:creationId xmlns:p14="http://schemas.microsoft.com/office/powerpoint/2010/main" val="2446525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651E6020-866A-4C63-B283-E8D6EE44EDFD}" type="datetime1">
              <a:rPr lang="es-ES" smtClean="0"/>
              <a:t>31/03/2022</a:t>
            </a:fld>
            <a:endParaRPr lang="es-ES" dirty="0"/>
          </a:p>
        </p:txBody>
      </p:sp>
      <p:sp>
        <p:nvSpPr>
          <p:cNvPr id="4" name="Footer Placeholder 3"/>
          <p:cNvSpPr>
            <a:spLocks noGrp="1"/>
          </p:cNvSpPr>
          <p:nvPr>
            <p:ph type="ftr" sz="quarter" idx="11"/>
          </p:nvPr>
        </p:nvSpPr>
        <p:spPr/>
        <p:txBody>
          <a:bodyPr/>
          <a:lstStyle/>
          <a:p>
            <a:r>
              <a:rPr lang="es-ES" dirty="0"/>
              <a:t>Ana Olivan Lindo &amp; Asociados</a:t>
            </a:r>
          </a:p>
        </p:txBody>
      </p:sp>
      <p:sp>
        <p:nvSpPr>
          <p:cNvPr id="5" name="Slide Number Placeholder 4"/>
          <p:cNvSpPr>
            <a:spLocks noGrp="1"/>
          </p:cNvSpPr>
          <p:nvPr>
            <p:ph type="sldNum" sz="quarter" idx="12"/>
          </p:nvPr>
        </p:nvSpPr>
        <p:spPr/>
        <p:txBody>
          <a:bodyPr/>
          <a:lstStyle/>
          <a:p>
            <a:fld id="{9C67A851-2395-4546-A01C-1BB632A7CFCB}" type="slidenum">
              <a:rPr lang="es-ES" smtClean="0"/>
              <a:t>‹Nº›</a:t>
            </a:fld>
            <a:endParaRPr lang="es-ES" dirty="0"/>
          </a:p>
        </p:txBody>
      </p:sp>
    </p:spTree>
    <p:extLst>
      <p:ext uri="{BB962C8B-B14F-4D97-AF65-F5344CB8AC3E}">
        <p14:creationId xmlns:p14="http://schemas.microsoft.com/office/powerpoint/2010/main" val="3604187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A84BD-8880-471E-88E3-E2397A19A395}" type="datetime1">
              <a:rPr lang="es-ES" smtClean="0"/>
              <a:t>31/03/2022</a:t>
            </a:fld>
            <a:endParaRPr lang="es-ES" dirty="0"/>
          </a:p>
        </p:txBody>
      </p:sp>
      <p:sp>
        <p:nvSpPr>
          <p:cNvPr id="3" name="Footer Placeholder 2"/>
          <p:cNvSpPr>
            <a:spLocks noGrp="1"/>
          </p:cNvSpPr>
          <p:nvPr>
            <p:ph type="ftr" sz="quarter" idx="11"/>
          </p:nvPr>
        </p:nvSpPr>
        <p:spPr/>
        <p:txBody>
          <a:bodyPr/>
          <a:lstStyle/>
          <a:p>
            <a:r>
              <a:rPr lang="es-ES" dirty="0"/>
              <a:t>Ana Olivan Lindo &amp; Asociados</a:t>
            </a:r>
          </a:p>
        </p:txBody>
      </p:sp>
      <p:sp>
        <p:nvSpPr>
          <p:cNvPr id="4" name="Slide Number Placeholder 3"/>
          <p:cNvSpPr>
            <a:spLocks noGrp="1"/>
          </p:cNvSpPr>
          <p:nvPr>
            <p:ph type="sldNum" sz="quarter" idx="12"/>
          </p:nvPr>
        </p:nvSpPr>
        <p:spPr/>
        <p:txBody>
          <a:bodyPr/>
          <a:lstStyle/>
          <a:p>
            <a:fld id="{9C67A851-2395-4546-A01C-1BB632A7CFCB}" type="slidenum">
              <a:rPr lang="es-ES" smtClean="0"/>
              <a:t>‹Nº›</a:t>
            </a:fld>
            <a:endParaRPr lang="es-ES" dirty="0"/>
          </a:p>
        </p:txBody>
      </p:sp>
    </p:spTree>
    <p:extLst>
      <p:ext uri="{BB962C8B-B14F-4D97-AF65-F5344CB8AC3E}">
        <p14:creationId xmlns:p14="http://schemas.microsoft.com/office/powerpoint/2010/main" val="988688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62BF3160-FBB9-40D4-8CD8-CC7F91A34FB4}" type="datetime1">
              <a:rPr lang="es-ES" smtClean="0"/>
              <a:t>31/03/2022</a:t>
            </a:fld>
            <a:endParaRPr lang="es-ES" dirty="0"/>
          </a:p>
        </p:txBody>
      </p:sp>
      <p:sp>
        <p:nvSpPr>
          <p:cNvPr id="6" name="Footer Placeholder 5"/>
          <p:cNvSpPr>
            <a:spLocks noGrp="1"/>
          </p:cNvSpPr>
          <p:nvPr>
            <p:ph type="ftr" sz="quarter" idx="11"/>
          </p:nvPr>
        </p:nvSpPr>
        <p:spPr/>
        <p:txBody>
          <a:bodyPr/>
          <a:lstStyle/>
          <a:p>
            <a:r>
              <a:rPr lang="es-ES" dirty="0"/>
              <a:t>Ana Olivan Lindo &amp; Asociados</a:t>
            </a:r>
          </a:p>
        </p:txBody>
      </p:sp>
      <p:sp>
        <p:nvSpPr>
          <p:cNvPr id="7" name="Slide Number Placeholder 6"/>
          <p:cNvSpPr>
            <a:spLocks noGrp="1"/>
          </p:cNvSpPr>
          <p:nvPr>
            <p:ph type="sldNum" sz="quarter" idx="12"/>
          </p:nvPr>
        </p:nvSpPr>
        <p:spPr/>
        <p:txBody>
          <a:bodyPr/>
          <a:lstStyle/>
          <a:p>
            <a:fld id="{9C67A851-2395-4546-A01C-1BB632A7CFCB}" type="slidenum">
              <a:rPr lang="es-ES" smtClean="0"/>
              <a:t>‹Nº›</a:t>
            </a:fld>
            <a:endParaRPr lang="es-ES" dirty="0"/>
          </a:p>
        </p:txBody>
      </p:sp>
    </p:spTree>
    <p:extLst>
      <p:ext uri="{BB962C8B-B14F-4D97-AF65-F5344CB8AC3E}">
        <p14:creationId xmlns:p14="http://schemas.microsoft.com/office/powerpoint/2010/main" val="3556099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a:t>Haga clic en el icono para agregar una imagen</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2CB65F00-9E3E-4B67-BF12-F6D8886242C7}" type="datetime1">
              <a:rPr lang="es-ES" smtClean="0"/>
              <a:t>31/03/2022</a:t>
            </a:fld>
            <a:endParaRPr lang="es-ES" dirty="0"/>
          </a:p>
        </p:txBody>
      </p:sp>
      <p:sp>
        <p:nvSpPr>
          <p:cNvPr id="6" name="Footer Placeholder 5"/>
          <p:cNvSpPr>
            <a:spLocks noGrp="1"/>
          </p:cNvSpPr>
          <p:nvPr>
            <p:ph type="ftr" sz="quarter" idx="11"/>
          </p:nvPr>
        </p:nvSpPr>
        <p:spPr/>
        <p:txBody>
          <a:bodyPr/>
          <a:lstStyle/>
          <a:p>
            <a:r>
              <a:rPr lang="es-ES" dirty="0"/>
              <a:t>Ana Olivan Lindo &amp; Asociados</a:t>
            </a:r>
          </a:p>
        </p:txBody>
      </p:sp>
      <p:sp>
        <p:nvSpPr>
          <p:cNvPr id="7" name="Slide Number Placeholder 6"/>
          <p:cNvSpPr>
            <a:spLocks noGrp="1"/>
          </p:cNvSpPr>
          <p:nvPr>
            <p:ph type="sldNum" sz="quarter" idx="12"/>
          </p:nvPr>
        </p:nvSpPr>
        <p:spPr/>
        <p:txBody>
          <a:bodyPr/>
          <a:lstStyle/>
          <a:p>
            <a:fld id="{9C67A851-2395-4546-A01C-1BB632A7CFCB}" type="slidenum">
              <a:rPr lang="es-ES" smtClean="0"/>
              <a:t>‹Nº›</a:t>
            </a:fld>
            <a:endParaRPr lang="es-ES" dirty="0"/>
          </a:p>
        </p:txBody>
      </p:sp>
    </p:spTree>
    <p:extLst>
      <p:ext uri="{BB962C8B-B14F-4D97-AF65-F5344CB8AC3E}">
        <p14:creationId xmlns:p14="http://schemas.microsoft.com/office/powerpoint/2010/main" val="2228926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D2138019-88BF-42DA-B8C2-8FEE87F7B616}" type="datetime1">
              <a:rPr lang="es-ES" smtClean="0"/>
              <a:t>31/03/2022</a:t>
            </a:fld>
            <a:endParaRPr lang="es-E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r>
              <a:rPr lang="es-ES" dirty="0"/>
              <a:t>Ana Olivan Lindo &amp; Asociados</a:t>
            </a:r>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9C67A851-2395-4546-A01C-1BB632A7CFCB}" type="slidenum">
              <a:rPr lang="es-ES" smtClean="0"/>
              <a:t>‹Nº›</a:t>
            </a:fld>
            <a:endParaRPr lang="es-ES" dirty="0"/>
          </a:p>
        </p:txBody>
      </p:sp>
    </p:spTree>
    <p:extLst>
      <p:ext uri="{BB962C8B-B14F-4D97-AF65-F5344CB8AC3E}">
        <p14:creationId xmlns:p14="http://schemas.microsoft.com/office/powerpoint/2010/main" val="320290944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4FBD950-029D-435F-9AC3-13778AABBA63}"/>
              </a:ext>
            </a:extLst>
          </p:cNvPr>
          <p:cNvSpPr>
            <a:spLocks noGrp="1"/>
          </p:cNvSpPr>
          <p:nvPr>
            <p:ph type="ctrTitle"/>
          </p:nvPr>
        </p:nvSpPr>
        <p:spPr/>
        <p:txBody>
          <a:bodyPr/>
          <a:lstStyle/>
          <a:p>
            <a:r>
              <a:rPr lang="es-ES" b="1" dirty="0">
                <a:latin typeface="Bahnschrift Condensed" panose="020B0502040204020203" pitchFamily="34" charset="0"/>
              </a:rPr>
              <a:t>Contratar productos financieros</a:t>
            </a:r>
          </a:p>
        </p:txBody>
      </p:sp>
      <p:sp>
        <p:nvSpPr>
          <p:cNvPr id="5" name="Marcador de pie de página 4">
            <a:extLst>
              <a:ext uri="{FF2B5EF4-FFF2-40B4-BE49-F238E27FC236}">
                <a16:creationId xmlns:a16="http://schemas.microsoft.com/office/drawing/2014/main" xmlns="" id="{EC66E7BE-5F5B-4050-AFAE-721F06EE13A2}"/>
              </a:ext>
            </a:extLst>
          </p:cNvPr>
          <p:cNvSpPr>
            <a:spLocks noGrp="1"/>
          </p:cNvSpPr>
          <p:nvPr>
            <p:ph type="ftr" sz="quarter" idx="11"/>
          </p:nvPr>
        </p:nvSpPr>
        <p:spPr>
          <a:xfrm>
            <a:off x="6792884" y="6341867"/>
            <a:ext cx="5044440" cy="434071"/>
          </a:xfrm>
        </p:spPr>
        <p:txBody>
          <a:bodyPr/>
          <a:lstStyle/>
          <a:p>
            <a:pPr algn="ctr"/>
            <a:r>
              <a:rPr lang="es-ES" dirty="0">
                <a:latin typeface="Lucida Handwriting" panose="03010101010101010101" pitchFamily="66" charset="0"/>
              </a:rPr>
              <a:t>Ana Olivan Lindo</a:t>
            </a:r>
          </a:p>
          <a:p>
            <a:pPr algn="ctr"/>
            <a:r>
              <a:rPr lang="es-ES" dirty="0">
                <a:latin typeface="Lucida Handwriting" panose="03010101010101010101" pitchFamily="66" charset="0"/>
              </a:rPr>
              <a:t>Olivan &amp; Asociados</a:t>
            </a:r>
          </a:p>
        </p:txBody>
      </p:sp>
    </p:spTree>
    <p:extLst>
      <p:ext uri="{BB962C8B-B14F-4D97-AF65-F5344CB8AC3E}">
        <p14:creationId xmlns:p14="http://schemas.microsoft.com/office/powerpoint/2010/main" val="763084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8A4BA8C6-684A-4DA8-BDDD-29FF4F7BED2B}"/>
              </a:ext>
            </a:extLst>
          </p:cNvPr>
          <p:cNvSpPr>
            <a:spLocks noGrp="1"/>
          </p:cNvSpPr>
          <p:nvPr>
            <p:ph type="title"/>
          </p:nvPr>
        </p:nvSpPr>
        <p:spPr/>
        <p:txBody>
          <a:bodyPr/>
          <a:lstStyle/>
          <a:p>
            <a:pPr algn="ctr"/>
            <a:r>
              <a:rPr lang="es-ES" dirty="0">
                <a:latin typeface="Bahnschrift Condensed" panose="020B0502040204020203" pitchFamily="34" charset="0"/>
              </a:rPr>
              <a:t>Contratar productos financieros</a:t>
            </a:r>
          </a:p>
        </p:txBody>
      </p:sp>
      <p:sp>
        <p:nvSpPr>
          <p:cNvPr id="3" name="Marcador de contenido 2">
            <a:extLst>
              <a:ext uri="{FF2B5EF4-FFF2-40B4-BE49-F238E27FC236}">
                <a16:creationId xmlns:a16="http://schemas.microsoft.com/office/drawing/2014/main" xmlns="" id="{62173323-B5D2-4201-B892-963292CB7E23}"/>
              </a:ext>
            </a:extLst>
          </p:cNvPr>
          <p:cNvSpPr>
            <a:spLocks noGrp="1"/>
          </p:cNvSpPr>
          <p:nvPr>
            <p:ph idx="1"/>
          </p:nvPr>
        </p:nvSpPr>
        <p:spPr/>
        <p:txBody>
          <a:bodyPr>
            <a:normAutofit/>
          </a:bodyPr>
          <a:lstStyle/>
          <a:p>
            <a:r>
              <a:rPr lang="es-ES" b="1" dirty="0"/>
              <a:t>Seis cuestiones a realizar:</a:t>
            </a:r>
          </a:p>
          <a:p>
            <a:endParaRPr lang="es-ES" b="1" dirty="0"/>
          </a:p>
          <a:p>
            <a:pPr marL="514350" indent="-514350">
              <a:buFont typeface="+mj-lt"/>
              <a:buAutoNum type="arabicPeriod"/>
            </a:pPr>
            <a:r>
              <a:rPr lang="es-ES" b="1" dirty="0"/>
              <a:t>No invierta en un producto en el que no entienda todo y lo más importante los riesgos asociados que conllevan.</a:t>
            </a:r>
          </a:p>
          <a:p>
            <a:pPr marL="514350" indent="-514350">
              <a:buFont typeface="+mj-lt"/>
              <a:buAutoNum type="arabicPeriod"/>
            </a:pPr>
            <a:r>
              <a:rPr lang="es-ES" b="1" dirty="0"/>
              <a:t>Precaución con las ventajas engañosas.</a:t>
            </a:r>
          </a:p>
          <a:p>
            <a:pPr marL="514350" indent="-514350">
              <a:buFont typeface="+mj-lt"/>
              <a:buAutoNum type="arabicPeriod"/>
            </a:pPr>
            <a:r>
              <a:rPr lang="es-ES" b="1" dirty="0"/>
              <a:t>Un buen asesoramiento.</a:t>
            </a:r>
          </a:p>
          <a:p>
            <a:pPr marL="514350" indent="-514350">
              <a:buFont typeface="+mj-lt"/>
              <a:buAutoNum type="arabicPeriod"/>
            </a:pPr>
            <a:r>
              <a:rPr lang="es-ES" b="1" dirty="0"/>
              <a:t>Tener en cuenta la fecha del vencimiento.</a:t>
            </a:r>
          </a:p>
          <a:p>
            <a:pPr marL="514350" indent="-514350">
              <a:buFont typeface="+mj-lt"/>
              <a:buAutoNum type="arabicPeriod"/>
            </a:pPr>
            <a:r>
              <a:rPr lang="es-ES" b="1" dirty="0"/>
              <a:t>Estudiar los costes totales asociados al producto.</a:t>
            </a:r>
          </a:p>
          <a:p>
            <a:pPr marL="514350" indent="-514350">
              <a:buFont typeface="+mj-lt"/>
              <a:buAutoNum type="arabicPeriod"/>
            </a:pPr>
            <a:r>
              <a:rPr lang="es-ES" b="1" dirty="0"/>
              <a:t>¿Se sabe, verdaderamente todos los riesgos?</a:t>
            </a:r>
          </a:p>
        </p:txBody>
      </p:sp>
      <p:sp>
        <p:nvSpPr>
          <p:cNvPr id="5" name="Marcador de pie de página 4">
            <a:extLst>
              <a:ext uri="{FF2B5EF4-FFF2-40B4-BE49-F238E27FC236}">
                <a16:creationId xmlns:a16="http://schemas.microsoft.com/office/drawing/2014/main" xmlns="" id="{0D014B59-892C-4BB1-A1E4-EC73F201972E}"/>
              </a:ext>
            </a:extLst>
          </p:cNvPr>
          <p:cNvSpPr>
            <a:spLocks noGrp="1"/>
          </p:cNvSpPr>
          <p:nvPr>
            <p:ph type="ftr" sz="quarter" idx="11"/>
          </p:nvPr>
        </p:nvSpPr>
        <p:spPr>
          <a:xfrm>
            <a:off x="7147560" y="6254101"/>
            <a:ext cx="5044440" cy="365125"/>
          </a:xfrm>
        </p:spPr>
        <p:txBody>
          <a:bodyPr/>
          <a:lstStyle/>
          <a:p>
            <a:pPr algn="ctr"/>
            <a:r>
              <a:rPr lang="es-ES" dirty="0">
                <a:latin typeface="Lucida Handwriting" panose="03010101010101010101" pitchFamily="66" charset="0"/>
              </a:rPr>
              <a:t>Ana Olivan Lindo</a:t>
            </a:r>
          </a:p>
          <a:p>
            <a:pPr algn="ctr"/>
            <a:r>
              <a:rPr lang="es-ES" dirty="0">
                <a:latin typeface="Lucida Handwriting" panose="03010101010101010101" pitchFamily="66" charset="0"/>
              </a:rPr>
              <a:t>Olivan &amp; Asociados</a:t>
            </a:r>
          </a:p>
        </p:txBody>
      </p:sp>
    </p:spTree>
    <p:extLst>
      <p:ext uri="{BB962C8B-B14F-4D97-AF65-F5344CB8AC3E}">
        <p14:creationId xmlns:p14="http://schemas.microsoft.com/office/powerpoint/2010/main" val="1427218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A08EF534-0626-43F3-BB0E-907750DEB9F1}"/>
              </a:ext>
            </a:extLst>
          </p:cNvPr>
          <p:cNvSpPr>
            <a:spLocks noGrp="1"/>
          </p:cNvSpPr>
          <p:nvPr>
            <p:ph type="title"/>
          </p:nvPr>
        </p:nvSpPr>
        <p:spPr/>
        <p:txBody>
          <a:bodyPr/>
          <a:lstStyle/>
          <a:p>
            <a:pPr algn="ctr"/>
            <a:r>
              <a:rPr lang="es-ES" dirty="0">
                <a:latin typeface="Bahnschrift Condensed" panose="020B0502040204020203" pitchFamily="34" charset="0"/>
              </a:rPr>
              <a:t>OBLIGACIONES </a:t>
            </a:r>
          </a:p>
        </p:txBody>
      </p:sp>
      <p:sp>
        <p:nvSpPr>
          <p:cNvPr id="3" name="Marcador de contenido 2">
            <a:extLst>
              <a:ext uri="{FF2B5EF4-FFF2-40B4-BE49-F238E27FC236}">
                <a16:creationId xmlns:a16="http://schemas.microsoft.com/office/drawing/2014/main" xmlns="" id="{50CDCDFF-6064-44FE-B00A-AA6CF15E6E1E}"/>
              </a:ext>
            </a:extLst>
          </p:cNvPr>
          <p:cNvSpPr>
            <a:spLocks noGrp="1"/>
          </p:cNvSpPr>
          <p:nvPr>
            <p:ph idx="1"/>
          </p:nvPr>
        </p:nvSpPr>
        <p:spPr/>
        <p:txBody>
          <a:bodyPr/>
          <a:lstStyle/>
          <a:p>
            <a:pPr marL="176213" indent="-176213"/>
            <a:r>
              <a:rPr lang="es-ES" b="1" dirty="0"/>
              <a:t>Normativa MiFID, trasladada a la legislación española mediante la Ley 47/2007 y el RD 217 /2008 .</a:t>
            </a:r>
          </a:p>
          <a:p>
            <a:pPr marL="176213" indent="-176213"/>
            <a:r>
              <a:rPr lang="es-ES" b="1" dirty="0"/>
              <a:t> Los usuarios de servicios de inversión deben tener en cuenta :</a:t>
            </a:r>
          </a:p>
          <a:p>
            <a:pPr marL="457200"/>
            <a:endParaRPr lang="es-ES" b="1" dirty="0"/>
          </a:p>
          <a:p>
            <a:pPr marL="342900" lvl="0" indent="-342900">
              <a:buFont typeface="+mj-lt"/>
              <a:buAutoNum type="alphaUcParenR"/>
            </a:pPr>
            <a:r>
              <a:rPr lang="es-ES" b="1" dirty="0"/>
              <a:t>Clasificación de Inversión : Profesionales y minoritarios. </a:t>
            </a:r>
          </a:p>
          <a:p>
            <a:pPr marL="342900" lvl="0" indent="-342900">
              <a:buFont typeface="+mj-lt"/>
              <a:buAutoNum type="alphaUcParenR"/>
            </a:pPr>
            <a:r>
              <a:rPr lang="es-ES" b="1" dirty="0"/>
              <a:t>Productos complejos y no complejos.</a:t>
            </a:r>
          </a:p>
          <a:p>
            <a:pPr marL="342900" lvl="0" indent="-342900">
              <a:buFont typeface="+mj-lt"/>
              <a:buAutoNum type="alphaUcParenR"/>
            </a:pPr>
            <a:r>
              <a:rPr lang="es-ES" b="1" dirty="0"/>
              <a:t> Evaluación de la conveniencia. Compra y venta de productos de inversión.</a:t>
            </a:r>
          </a:p>
          <a:p>
            <a:pPr marL="342900" lvl="0" indent="-342900">
              <a:buFont typeface="+mj-lt"/>
              <a:buAutoNum type="alphaUcParenR"/>
            </a:pPr>
            <a:r>
              <a:rPr lang="es-ES" b="1" dirty="0"/>
              <a:t>Asesoramiento de inversión y gestión de carteras . Evaluación de idoneidad.</a:t>
            </a:r>
          </a:p>
          <a:p>
            <a:endParaRPr lang="es-ES" dirty="0"/>
          </a:p>
        </p:txBody>
      </p:sp>
      <p:sp>
        <p:nvSpPr>
          <p:cNvPr id="4" name="Marcador de pie de página 3">
            <a:extLst>
              <a:ext uri="{FF2B5EF4-FFF2-40B4-BE49-F238E27FC236}">
                <a16:creationId xmlns:a16="http://schemas.microsoft.com/office/drawing/2014/main" xmlns="" id="{A1AB0328-2928-4AAE-AEA9-7F668971F0DD}"/>
              </a:ext>
            </a:extLst>
          </p:cNvPr>
          <p:cNvSpPr>
            <a:spLocks noGrp="1"/>
          </p:cNvSpPr>
          <p:nvPr>
            <p:ph type="ftr" sz="quarter" idx="11"/>
          </p:nvPr>
        </p:nvSpPr>
        <p:spPr>
          <a:xfrm>
            <a:off x="6944625" y="6391261"/>
            <a:ext cx="5044440" cy="365125"/>
          </a:xfrm>
        </p:spPr>
        <p:txBody>
          <a:bodyPr/>
          <a:lstStyle/>
          <a:p>
            <a:pPr algn="ctr"/>
            <a:r>
              <a:rPr lang="es-ES" dirty="0">
                <a:latin typeface="Lucida Handwriting" panose="03010101010101010101" pitchFamily="66" charset="0"/>
              </a:rPr>
              <a:t>Ana Olivan Lindo</a:t>
            </a:r>
          </a:p>
          <a:p>
            <a:pPr algn="ctr"/>
            <a:r>
              <a:rPr lang="es-ES" dirty="0">
                <a:latin typeface="Lucida Handwriting" panose="03010101010101010101" pitchFamily="66" charset="0"/>
              </a:rPr>
              <a:t>Olivan &amp; Asociados</a:t>
            </a:r>
          </a:p>
        </p:txBody>
      </p:sp>
    </p:spTree>
    <p:extLst>
      <p:ext uri="{BB962C8B-B14F-4D97-AF65-F5344CB8AC3E}">
        <p14:creationId xmlns:p14="http://schemas.microsoft.com/office/powerpoint/2010/main" val="34521833"/>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F99A16D-F466-407B-BE9D-9FA8FEEE36A9}"/>
              </a:ext>
            </a:extLst>
          </p:cNvPr>
          <p:cNvSpPr>
            <a:spLocks noGrp="1"/>
          </p:cNvSpPr>
          <p:nvPr>
            <p:ph type="title"/>
          </p:nvPr>
        </p:nvSpPr>
        <p:spPr/>
        <p:txBody>
          <a:bodyPr>
            <a:normAutofit fontScale="90000"/>
          </a:bodyPr>
          <a:lstStyle/>
          <a:p>
            <a:r>
              <a:rPr lang="es-ES" dirty="0">
                <a:latin typeface="Bahnschrift Condensed" panose="020B0502040204020203" pitchFamily="34" charset="0"/>
              </a:rPr>
              <a:t>PRODUCTOS FINANCIEROS PARA AYUDARTE CON LA JUBILACIÓN</a:t>
            </a:r>
            <a:r>
              <a:rPr lang="es-ES" sz="1800" dirty="0">
                <a:effectLst/>
                <a:latin typeface="Calibri" panose="020F0502020204030204" pitchFamily="34" charset="0"/>
                <a:ea typeface="Calibri" panose="020F0502020204030204" pitchFamily="34" charset="0"/>
                <a:cs typeface="Times New Roman" panose="02020603050405020304" pitchFamily="18" charset="0"/>
              </a:rPr>
              <a:t/>
            </a:r>
            <a:br>
              <a:rPr lang="es-ES" sz="1800" dirty="0">
                <a:effectLst/>
                <a:latin typeface="Calibri" panose="020F0502020204030204" pitchFamily="34" charset="0"/>
                <a:ea typeface="Calibri" panose="020F0502020204030204" pitchFamily="34" charset="0"/>
                <a:cs typeface="Times New Roman" panose="02020603050405020304" pitchFamily="18" charset="0"/>
              </a:rPr>
            </a:br>
            <a:endParaRPr lang="es-ES" dirty="0"/>
          </a:p>
        </p:txBody>
      </p:sp>
      <p:sp>
        <p:nvSpPr>
          <p:cNvPr id="3" name="Marcador de contenido 2">
            <a:extLst>
              <a:ext uri="{FF2B5EF4-FFF2-40B4-BE49-F238E27FC236}">
                <a16:creationId xmlns:a16="http://schemas.microsoft.com/office/drawing/2014/main" xmlns="" id="{CA0394CD-FA08-45B0-99D7-25E15DF1F3D0}"/>
              </a:ext>
            </a:extLst>
          </p:cNvPr>
          <p:cNvSpPr>
            <a:spLocks noGrp="1"/>
          </p:cNvSpPr>
          <p:nvPr>
            <p:ph idx="1"/>
          </p:nvPr>
        </p:nvSpPr>
        <p:spPr/>
        <p:txBody>
          <a:bodyPr>
            <a:normAutofit fontScale="92500"/>
          </a:bodyPr>
          <a:lstStyle/>
          <a:p>
            <a:pPr marL="502920" indent="-457200" algn="just">
              <a:lnSpc>
                <a:spcPct val="107000"/>
              </a:lnSpc>
              <a:spcAft>
                <a:spcPts val="800"/>
              </a:spcAft>
              <a:buFont typeface="+mj-lt"/>
              <a:buAutoNum type="alphaUcPeriod"/>
            </a:pPr>
            <a:r>
              <a:rPr lang="es-ES" sz="2400" b="1" dirty="0">
                <a:effectLst/>
                <a:ea typeface="Calibri" panose="020F0502020204030204" pitchFamily="34" charset="0"/>
                <a:cs typeface="Times New Roman" panose="02020603050405020304" pitchFamily="18" charset="0"/>
              </a:rPr>
              <a:t>Planes de pensiones.</a:t>
            </a:r>
          </a:p>
          <a:p>
            <a:pPr marL="457200" algn="just">
              <a:lnSpc>
                <a:spcPct val="107000"/>
              </a:lnSpc>
            </a:pPr>
            <a:r>
              <a:rPr lang="es-ES" sz="2400" b="1" dirty="0">
                <a:effectLst/>
                <a:ea typeface="Calibri" panose="020F0502020204030204" pitchFamily="34" charset="0"/>
                <a:cs typeface="Times New Roman" panose="02020603050405020304" pitchFamily="18" charset="0"/>
              </a:rPr>
              <a:t>Ventajas fiscales, aportando dinero al plan se pagan menos impuestos ese año, desgrava en la base imponible, máximo 8.000 € anuales, al rescatarlo tributa como una renta de trabajo. El problema es que la ventaja fiscal, al momento del cobro, el ahorrador pagará impuestos no sólo por las ganancias sino por la totalidad de las aportaciones realizadas.</a:t>
            </a:r>
          </a:p>
          <a:p>
            <a:pPr marL="457200" lvl="0" indent="-457200" algn="just">
              <a:lnSpc>
                <a:spcPct val="107000"/>
              </a:lnSpc>
              <a:buFont typeface="+mj-lt"/>
              <a:buAutoNum type="alphaUcPeriod" startAt="2"/>
            </a:pPr>
            <a:r>
              <a:rPr lang="es-ES" sz="2400" b="1" dirty="0">
                <a:cs typeface="Times New Roman" panose="02020603050405020304" pitchFamily="18" charset="0"/>
              </a:rPr>
              <a:t>Fondos de inversión. </a:t>
            </a:r>
          </a:p>
          <a:p>
            <a:pPr marL="457200" algn="just">
              <a:lnSpc>
                <a:spcPct val="107000"/>
              </a:lnSpc>
            </a:pPr>
            <a:r>
              <a:rPr lang="es-ES" sz="2400" b="1" dirty="0">
                <a:cs typeface="Times New Roman" panose="02020603050405020304" pitchFamily="18" charset="0"/>
              </a:rPr>
              <a:t>Se pagan impuestos al cobrar, pero solo por la ganancia o pérdida patrimonial obtenida.</a:t>
            </a:r>
          </a:p>
        </p:txBody>
      </p:sp>
      <p:sp>
        <p:nvSpPr>
          <p:cNvPr id="4" name="Marcador de pie de página 3">
            <a:extLst>
              <a:ext uri="{FF2B5EF4-FFF2-40B4-BE49-F238E27FC236}">
                <a16:creationId xmlns:a16="http://schemas.microsoft.com/office/drawing/2014/main" xmlns="" id="{B37ACC70-79B6-4C8C-8007-3381E127E684}"/>
              </a:ext>
            </a:extLst>
          </p:cNvPr>
          <p:cNvSpPr>
            <a:spLocks noGrp="1"/>
          </p:cNvSpPr>
          <p:nvPr>
            <p:ph type="ftr" sz="quarter" idx="11"/>
          </p:nvPr>
        </p:nvSpPr>
        <p:spPr>
          <a:xfrm>
            <a:off x="6546041" y="6492875"/>
            <a:ext cx="5044440" cy="365125"/>
          </a:xfrm>
        </p:spPr>
        <p:txBody>
          <a:bodyPr/>
          <a:lstStyle/>
          <a:p>
            <a:pPr algn="ctr"/>
            <a:r>
              <a:rPr lang="es-ES" dirty="0">
                <a:latin typeface="Lucida Handwriting" panose="03010101010101010101" pitchFamily="66" charset="0"/>
              </a:rPr>
              <a:t>Ana Olivan Lindo</a:t>
            </a:r>
          </a:p>
          <a:p>
            <a:pPr algn="ctr"/>
            <a:r>
              <a:rPr lang="es-ES" dirty="0">
                <a:latin typeface="Lucida Handwriting" panose="03010101010101010101" pitchFamily="66" charset="0"/>
              </a:rPr>
              <a:t>Olivan &amp; Asociados</a:t>
            </a:r>
          </a:p>
        </p:txBody>
      </p:sp>
    </p:spTree>
    <p:extLst>
      <p:ext uri="{BB962C8B-B14F-4D97-AF65-F5344CB8AC3E}">
        <p14:creationId xmlns:p14="http://schemas.microsoft.com/office/powerpoint/2010/main" val="223213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F99A16D-F466-407B-BE9D-9FA8FEEE36A9}"/>
              </a:ext>
            </a:extLst>
          </p:cNvPr>
          <p:cNvSpPr>
            <a:spLocks noGrp="1"/>
          </p:cNvSpPr>
          <p:nvPr>
            <p:ph type="title"/>
          </p:nvPr>
        </p:nvSpPr>
        <p:spPr/>
        <p:txBody>
          <a:bodyPr>
            <a:normAutofit fontScale="90000"/>
          </a:bodyPr>
          <a:lstStyle/>
          <a:p>
            <a:r>
              <a:rPr lang="es-ES" dirty="0">
                <a:latin typeface="Bahnschrift Condensed" panose="020B0502040204020203" pitchFamily="34" charset="0"/>
              </a:rPr>
              <a:t>PRODUCTOS FINANCIEROS PARA AYUDARTE CON LA JUBILACIÓN</a:t>
            </a:r>
            <a:r>
              <a:rPr lang="es-ES" sz="1800" dirty="0">
                <a:effectLst/>
                <a:latin typeface="Calibri" panose="020F0502020204030204" pitchFamily="34" charset="0"/>
                <a:ea typeface="Calibri" panose="020F0502020204030204" pitchFamily="34" charset="0"/>
                <a:cs typeface="Times New Roman" panose="02020603050405020304" pitchFamily="18" charset="0"/>
              </a:rPr>
              <a:t/>
            </a:r>
            <a:br>
              <a:rPr lang="es-ES" sz="1800" dirty="0">
                <a:effectLst/>
                <a:latin typeface="Calibri" panose="020F0502020204030204" pitchFamily="34" charset="0"/>
                <a:ea typeface="Calibri" panose="020F0502020204030204" pitchFamily="34" charset="0"/>
                <a:cs typeface="Times New Roman" panose="02020603050405020304" pitchFamily="18" charset="0"/>
              </a:rPr>
            </a:br>
            <a:endParaRPr lang="es-ES" dirty="0"/>
          </a:p>
        </p:txBody>
      </p:sp>
      <p:sp>
        <p:nvSpPr>
          <p:cNvPr id="3" name="Marcador de contenido 2">
            <a:extLst>
              <a:ext uri="{FF2B5EF4-FFF2-40B4-BE49-F238E27FC236}">
                <a16:creationId xmlns:a16="http://schemas.microsoft.com/office/drawing/2014/main" xmlns="" id="{CA0394CD-FA08-45B0-99D7-25E15DF1F3D0}"/>
              </a:ext>
            </a:extLst>
          </p:cNvPr>
          <p:cNvSpPr>
            <a:spLocks noGrp="1"/>
          </p:cNvSpPr>
          <p:nvPr>
            <p:ph idx="1"/>
          </p:nvPr>
        </p:nvSpPr>
        <p:spPr>
          <a:xfrm>
            <a:off x="1202919" y="2011680"/>
            <a:ext cx="9784080" cy="4206240"/>
          </a:xfrm>
        </p:spPr>
        <p:txBody>
          <a:bodyPr>
            <a:normAutofit/>
          </a:bodyPr>
          <a:lstStyle/>
          <a:p>
            <a:pPr marL="269875" lvl="0" indent="-269875" algn="just">
              <a:lnSpc>
                <a:spcPct val="107000"/>
              </a:lnSpc>
              <a:buFont typeface="+mj-lt"/>
              <a:buAutoNum type="alphaUcPeriod" startAt="3"/>
            </a:pPr>
            <a:r>
              <a:rPr lang="es-ES" b="1" dirty="0">
                <a:effectLst/>
                <a:ea typeface="Calibri" panose="020F0502020204030204" pitchFamily="34" charset="0"/>
                <a:cs typeface="Times New Roman" panose="02020603050405020304" pitchFamily="18" charset="0"/>
              </a:rPr>
              <a:t> ¿ Qué son los ETFs?. </a:t>
            </a:r>
          </a:p>
          <a:p>
            <a:pPr marL="457200" algn="just">
              <a:lnSpc>
                <a:spcPct val="107000"/>
              </a:lnSpc>
              <a:spcAft>
                <a:spcPts val="800"/>
              </a:spcAft>
            </a:pPr>
            <a:r>
              <a:rPr lang="es-ES" b="1" dirty="0">
                <a:effectLst/>
                <a:ea typeface="Calibri" panose="020F0502020204030204" pitchFamily="34" charset="0"/>
                <a:cs typeface="Times New Roman" panose="02020603050405020304" pitchFamily="18" charset="0"/>
              </a:rPr>
              <a:t>Fondos indexados, comisiones reducidas, tienen gran liquidez, diversificación agilidad, permite obtener la exposición a una cartera de acciones o bonos con una única transacción.</a:t>
            </a:r>
          </a:p>
          <a:p>
            <a:pPr marL="363538" indent="-363538" algn="just">
              <a:lnSpc>
                <a:spcPct val="107000"/>
              </a:lnSpc>
              <a:spcAft>
                <a:spcPts val="800"/>
              </a:spcAft>
              <a:buFont typeface="+mj-lt"/>
              <a:buAutoNum type="alphaUcPeriod" startAt="4"/>
            </a:pPr>
            <a:r>
              <a:rPr lang="es-ES" b="1" dirty="0">
                <a:cs typeface="Times New Roman" panose="02020603050405020304" pitchFamily="18" charset="0"/>
              </a:rPr>
              <a:t>Planes Individuales de Ahorro Sistemático (PIAS)</a:t>
            </a:r>
          </a:p>
          <a:p>
            <a:pPr marL="457200" algn="just">
              <a:lnSpc>
                <a:spcPct val="107000"/>
              </a:lnSpc>
              <a:spcAft>
                <a:spcPts val="800"/>
              </a:spcAft>
            </a:pPr>
            <a:r>
              <a:rPr lang="es-ES" b="1" dirty="0">
                <a:cs typeface="Times New Roman" panose="02020603050405020304" pitchFamily="18" charset="0"/>
              </a:rPr>
              <a:t>Es un producto de ahorro a  largo plazo, similar a un seguro de vida o de ahorro.  Puede combinar de activos según el perfil de riesgos y la necesidad del cliente en la inversión. Las ganancias exentas de tributación si al vencimiento del capital se cobra como renta vitalicia.</a:t>
            </a:r>
          </a:p>
          <a:p>
            <a:endParaRPr lang="es-ES" dirty="0"/>
          </a:p>
        </p:txBody>
      </p:sp>
      <p:sp>
        <p:nvSpPr>
          <p:cNvPr id="4" name="Marcador de pie de página 3">
            <a:extLst>
              <a:ext uri="{FF2B5EF4-FFF2-40B4-BE49-F238E27FC236}">
                <a16:creationId xmlns:a16="http://schemas.microsoft.com/office/drawing/2014/main" xmlns="" id="{B37ACC70-79B6-4C8C-8007-3381E127E684}"/>
              </a:ext>
            </a:extLst>
          </p:cNvPr>
          <p:cNvSpPr>
            <a:spLocks noGrp="1"/>
          </p:cNvSpPr>
          <p:nvPr>
            <p:ph type="ftr" sz="quarter" idx="11"/>
          </p:nvPr>
        </p:nvSpPr>
        <p:spPr>
          <a:xfrm>
            <a:off x="6557764" y="6436664"/>
            <a:ext cx="5044440" cy="365125"/>
          </a:xfrm>
        </p:spPr>
        <p:txBody>
          <a:bodyPr/>
          <a:lstStyle/>
          <a:p>
            <a:pPr algn="ctr"/>
            <a:r>
              <a:rPr lang="es-ES" dirty="0">
                <a:latin typeface="Lucida Handwriting" panose="03010101010101010101" pitchFamily="66" charset="0"/>
              </a:rPr>
              <a:t>Ana Olivan Lindo</a:t>
            </a:r>
          </a:p>
          <a:p>
            <a:pPr algn="ctr"/>
            <a:r>
              <a:rPr lang="es-ES" dirty="0">
                <a:latin typeface="Lucida Handwriting" panose="03010101010101010101" pitchFamily="66" charset="0"/>
              </a:rPr>
              <a:t>Olivan &amp; Asociados</a:t>
            </a:r>
          </a:p>
        </p:txBody>
      </p:sp>
    </p:spTree>
    <p:extLst>
      <p:ext uri="{BB962C8B-B14F-4D97-AF65-F5344CB8AC3E}">
        <p14:creationId xmlns:p14="http://schemas.microsoft.com/office/powerpoint/2010/main" val="29871931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F99A16D-F466-407B-BE9D-9FA8FEEE36A9}"/>
              </a:ext>
            </a:extLst>
          </p:cNvPr>
          <p:cNvSpPr>
            <a:spLocks noGrp="1"/>
          </p:cNvSpPr>
          <p:nvPr>
            <p:ph type="title"/>
          </p:nvPr>
        </p:nvSpPr>
        <p:spPr/>
        <p:txBody>
          <a:bodyPr>
            <a:normAutofit fontScale="90000"/>
          </a:bodyPr>
          <a:lstStyle/>
          <a:p>
            <a:r>
              <a:rPr lang="es-ES" dirty="0">
                <a:latin typeface="Bahnschrift Condensed" panose="020B0502040204020203" pitchFamily="34" charset="0"/>
              </a:rPr>
              <a:t>PRODUCTOS FINANCIEROS PARA AYUDARTE CON LA JUBILACIÓN</a:t>
            </a:r>
            <a:r>
              <a:rPr lang="es-ES" sz="1800" dirty="0">
                <a:effectLst/>
                <a:latin typeface="Calibri" panose="020F0502020204030204" pitchFamily="34" charset="0"/>
                <a:ea typeface="Calibri" panose="020F0502020204030204" pitchFamily="34" charset="0"/>
                <a:cs typeface="Times New Roman" panose="02020603050405020304" pitchFamily="18" charset="0"/>
              </a:rPr>
              <a:t/>
            </a:r>
            <a:br>
              <a:rPr lang="es-ES" sz="1800" dirty="0">
                <a:effectLst/>
                <a:latin typeface="Calibri" panose="020F0502020204030204" pitchFamily="34" charset="0"/>
                <a:ea typeface="Calibri" panose="020F0502020204030204" pitchFamily="34" charset="0"/>
                <a:cs typeface="Times New Roman" panose="02020603050405020304" pitchFamily="18" charset="0"/>
              </a:rPr>
            </a:br>
            <a:endParaRPr lang="es-ES" dirty="0"/>
          </a:p>
        </p:txBody>
      </p:sp>
      <p:sp>
        <p:nvSpPr>
          <p:cNvPr id="3" name="Marcador de contenido 2">
            <a:extLst>
              <a:ext uri="{FF2B5EF4-FFF2-40B4-BE49-F238E27FC236}">
                <a16:creationId xmlns:a16="http://schemas.microsoft.com/office/drawing/2014/main" xmlns="" id="{CA0394CD-FA08-45B0-99D7-25E15DF1F3D0}"/>
              </a:ext>
            </a:extLst>
          </p:cNvPr>
          <p:cNvSpPr>
            <a:spLocks noGrp="1"/>
          </p:cNvSpPr>
          <p:nvPr>
            <p:ph idx="1"/>
          </p:nvPr>
        </p:nvSpPr>
        <p:spPr/>
        <p:txBody>
          <a:bodyPr>
            <a:normAutofit/>
          </a:bodyPr>
          <a:lstStyle/>
          <a:p>
            <a:pPr marL="457200" lvl="0" indent="-457200" algn="just">
              <a:lnSpc>
                <a:spcPct val="107000"/>
              </a:lnSpc>
              <a:buFont typeface="+mj-lt"/>
              <a:buAutoNum type="alphaUcPeriod" startAt="5"/>
            </a:pPr>
            <a:r>
              <a:rPr lang="es-ES" b="1" dirty="0">
                <a:cs typeface="Times New Roman" panose="02020603050405020304" pitchFamily="18" charset="0"/>
              </a:rPr>
              <a:t>Planes de Previsión Asegurados (PPA)</a:t>
            </a:r>
          </a:p>
          <a:p>
            <a:pPr marL="457200" algn="just">
              <a:lnSpc>
                <a:spcPct val="107000"/>
              </a:lnSpc>
              <a:spcAft>
                <a:spcPts val="800"/>
              </a:spcAft>
            </a:pPr>
            <a:r>
              <a:rPr lang="es-ES" b="1" dirty="0">
                <a:cs typeface="Times New Roman" panose="02020603050405020304" pitchFamily="18" charset="0"/>
              </a:rPr>
              <a:t>Ahorro privado, parecido al plan de pensiones, es un contrato de seguro, se garantizan un tipo de interés. Limitaciones: </a:t>
            </a:r>
          </a:p>
          <a:p>
            <a:pPr marL="457200" algn="just">
              <a:lnSpc>
                <a:spcPct val="107000"/>
              </a:lnSpc>
              <a:spcAft>
                <a:spcPts val="800"/>
              </a:spcAft>
            </a:pPr>
            <a:r>
              <a:rPr lang="es-ES" b="1" dirty="0">
                <a:cs typeface="Times New Roman" panose="02020603050405020304" pitchFamily="18" charset="0"/>
              </a:rPr>
              <a:t>No pueden exceder de 8.000 € anuales las aportaciones.</a:t>
            </a:r>
          </a:p>
          <a:p>
            <a:endParaRPr lang="es-ES" dirty="0"/>
          </a:p>
        </p:txBody>
      </p:sp>
      <p:sp>
        <p:nvSpPr>
          <p:cNvPr id="4" name="Marcador de pie de página 3">
            <a:extLst>
              <a:ext uri="{FF2B5EF4-FFF2-40B4-BE49-F238E27FC236}">
                <a16:creationId xmlns:a16="http://schemas.microsoft.com/office/drawing/2014/main" xmlns="" id="{B37ACC70-79B6-4C8C-8007-3381E127E684}"/>
              </a:ext>
            </a:extLst>
          </p:cNvPr>
          <p:cNvSpPr>
            <a:spLocks noGrp="1"/>
          </p:cNvSpPr>
          <p:nvPr>
            <p:ph type="ftr" sz="quarter" idx="11"/>
          </p:nvPr>
        </p:nvSpPr>
        <p:spPr>
          <a:xfrm>
            <a:off x="6311579" y="6436664"/>
            <a:ext cx="5044440" cy="365125"/>
          </a:xfrm>
        </p:spPr>
        <p:txBody>
          <a:bodyPr/>
          <a:lstStyle/>
          <a:p>
            <a:pPr algn="ctr"/>
            <a:r>
              <a:rPr lang="es-ES" dirty="0">
                <a:latin typeface="Lucida Handwriting" panose="03010101010101010101" pitchFamily="66" charset="0"/>
              </a:rPr>
              <a:t>Ana Olivan Lindo</a:t>
            </a:r>
          </a:p>
          <a:p>
            <a:pPr algn="ctr"/>
            <a:r>
              <a:rPr lang="es-ES" dirty="0">
                <a:latin typeface="Lucida Handwriting" panose="03010101010101010101" pitchFamily="66" charset="0"/>
              </a:rPr>
              <a:t>Olivan &amp; Asociados</a:t>
            </a:r>
          </a:p>
          <a:p>
            <a:endParaRPr lang="es-ES" dirty="0"/>
          </a:p>
        </p:txBody>
      </p:sp>
    </p:spTree>
    <p:extLst>
      <p:ext uri="{BB962C8B-B14F-4D97-AF65-F5344CB8AC3E}">
        <p14:creationId xmlns:p14="http://schemas.microsoft.com/office/powerpoint/2010/main" val="634180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 bandas">
  <a:themeElements>
    <a:clrScheme name="Con bandas">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Con banda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on bandas">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on bandas">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themeOverride>
</file>

<file path=docProps/app.xml><?xml version="1.0" encoding="utf-8"?>
<Properties xmlns="http://schemas.openxmlformats.org/officeDocument/2006/extended-properties" xmlns:vt="http://schemas.openxmlformats.org/officeDocument/2006/docPropsVTypes">
  <Template/>
  <TotalTime>86</TotalTime>
  <Words>427</Words>
  <Application>Microsoft Office PowerPoint</Application>
  <PresentationFormat>Panorámica</PresentationFormat>
  <Paragraphs>46</Paragraphs>
  <Slides>6</Slides>
  <Notes>1</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6</vt:i4>
      </vt:variant>
    </vt:vector>
  </HeadingPairs>
  <TitlesOfParts>
    <vt:vector size="13" baseType="lpstr">
      <vt:lpstr>Bahnschrift Condensed</vt:lpstr>
      <vt:lpstr>Calibri</vt:lpstr>
      <vt:lpstr>Corbel</vt:lpstr>
      <vt:lpstr>Lucida Handwriting</vt:lpstr>
      <vt:lpstr>Times New Roman</vt:lpstr>
      <vt:lpstr>Wingdings</vt:lpstr>
      <vt:lpstr>Con bandas</vt:lpstr>
      <vt:lpstr>Contratar productos financieros</vt:lpstr>
      <vt:lpstr>Contratar productos financieros</vt:lpstr>
      <vt:lpstr>OBLIGACIONES </vt:lpstr>
      <vt:lpstr>PRODUCTOS FINANCIEROS PARA AYUDARTE CON LA JUBILACIÓN </vt:lpstr>
      <vt:lpstr>PRODUCTOS FINANCIEROS PARA AYUDARTE CON LA JUBILACIÓN </vt:lpstr>
      <vt:lpstr>PRODUCTOS FINANCIEROS PARA AYUDARTE CON LA JUBILACIÓN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Contratar productos financieros</dc:title>
  <dc:creator>Conchi</dc:creator>
  <cp:lastModifiedBy>Cuenta Microsoft</cp:lastModifiedBy>
  <cp:revision>14</cp:revision>
  <dcterms:created xsi:type="dcterms:W3CDTF">2022-03-31T09:11:01Z</dcterms:created>
  <dcterms:modified xsi:type="dcterms:W3CDTF">2022-03-31T13:20:39Z</dcterms:modified>
</cp:coreProperties>
</file>